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urvey.lamapoll.de/Evaluation-mSa_QualiWS" TargetMode="Externa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11"/>
            <a:ext cx="18333400" cy="10261589"/>
          </a:xfrm>
          <a:custGeom>
            <a:avLst/>
            <a:gdLst/>
            <a:ahLst/>
            <a:cxnLst/>
            <a:rect l="l" t="t" r="r" b="b"/>
            <a:pathLst>
              <a:path w="18333400" h="10261589">
                <a:moveTo>
                  <a:pt x="0" y="0"/>
                </a:moveTo>
                <a:lnTo>
                  <a:pt x="18333400" y="0"/>
                </a:lnTo>
                <a:lnTo>
                  <a:pt x="18333400" y="10261589"/>
                </a:lnTo>
                <a:lnTo>
                  <a:pt x="0" y="102615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6134712" y="1284402"/>
            <a:ext cx="9062879" cy="4622588"/>
            <a:chOff x="0" y="0"/>
            <a:chExt cx="12083839" cy="6163450"/>
          </a:xfrm>
        </p:grpSpPr>
        <p:sp>
          <p:nvSpPr>
            <p:cNvPr id="4" name="TextBox 4"/>
            <p:cNvSpPr txBox="1"/>
            <p:nvPr/>
          </p:nvSpPr>
          <p:spPr>
            <a:xfrm>
              <a:off x="481315" y="600075"/>
              <a:ext cx="10697827" cy="3303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04"/>
                </a:lnSpc>
              </a:pPr>
              <a:r>
                <a:rPr lang="en-US" sz="15005">
                  <a:solidFill>
                    <a:srgbClr val="000000"/>
                  </a:solidFill>
                  <a:latin typeface="Feeling Passionate"/>
                  <a:ea typeface="Feeling Passionate"/>
                  <a:cs typeface="Feeling Passionate"/>
                  <a:sym typeface="Feeling Passionate"/>
                </a:rPr>
                <a:t>Herzlich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753662"/>
              <a:ext cx="12083839" cy="340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35"/>
                </a:lnSpc>
              </a:pPr>
              <a:r>
                <a:rPr lang="en-US" sz="13122">
                  <a:solidFill>
                    <a:srgbClr val="000000"/>
                  </a:solidFill>
                  <a:latin typeface="Feeling Passionate"/>
                  <a:ea typeface="Feeling Passionate"/>
                  <a:cs typeface="Feeling Passionate"/>
                  <a:sym typeface="Feeling Passionate"/>
                </a:rPr>
                <a:t>willkommen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5652067" y="8747028"/>
            <a:ext cx="2387968" cy="1193984"/>
          </a:xfrm>
          <a:custGeom>
            <a:avLst/>
            <a:gdLst/>
            <a:ahLst/>
            <a:cxnLst/>
            <a:rect l="l" t="t" r="r" b="b"/>
            <a:pathLst>
              <a:path w="2387968" h="1193984">
                <a:moveTo>
                  <a:pt x="0" y="0"/>
                </a:moveTo>
                <a:lnTo>
                  <a:pt x="2387967" y="0"/>
                </a:lnTo>
                <a:lnTo>
                  <a:pt x="2387967" y="1193984"/>
                </a:lnTo>
                <a:lnTo>
                  <a:pt x="0" y="119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5576929" y="5659339"/>
            <a:ext cx="10178445" cy="224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1"/>
              </a:lnSpc>
            </a:pPr>
            <a:r>
              <a:rPr lang="en-US" sz="6108">
                <a:solidFill>
                  <a:srgbClr val="10A35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Einfach sicher ausbilden.</a:t>
            </a:r>
          </a:p>
          <a:p>
            <a:pPr marL="0" lvl="0" indent="0" algn="ctr">
              <a:lnSpc>
                <a:spcPts val="8551"/>
              </a:lnSpc>
              <a:spcBef>
                <a:spcPct val="0"/>
              </a:spcBef>
            </a:pPr>
            <a:r>
              <a:rPr lang="en-US" sz="6108">
                <a:solidFill>
                  <a:srgbClr val="10A359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Einführung in die Lernplattform</a:t>
            </a:r>
            <a:r>
              <a:rPr lang="en-US" sz="6108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950751" y="2702066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2" y="0"/>
                </a:lnTo>
                <a:lnTo>
                  <a:pt x="5636722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95154" y="752475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“Ziele der Lerneinheit”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5154" y="2305666"/>
            <a:ext cx="16447613" cy="737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Orientierung für Lehrende &amp; Lernende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Lernziele angemessen &amp; aus Lernendenperspektive formulieren </a:t>
            </a:r>
          </a:p>
          <a:p>
            <a:pPr algn="l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(an Zielgruppe anpassen)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Grundlage für richtige Erwartungshaltung von KMUs/ Lernenden (= das kann ich leisten/ vermitteln)</a:t>
            </a:r>
          </a:p>
        </p:txBody>
      </p:sp>
      <p:sp>
        <p:nvSpPr>
          <p:cNvPr id="6" name="Freeform 6"/>
          <p:cNvSpPr/>
          <p:nvPr/>
        </p:nvSpPr>
        <p:spPr>
          <a:xfrm>
            <a:off x="13453405" y="3807868"/>
            <a:ext cx="2852420" cy="2681274"/>
          </a:xfrm>
          <a:custGeom>
            <a:avLst/>
            <a:gdLst/>
            <a:ahLst/>
            <a:cxnLst/>
            <a:rect l="l" t="t" r="r" b="b"/>
            <a:pathLst>
              <a:path w="2852420" h="2681274">
                <a:moveTo>
                  <a:pt x="0" y="0"/>
                </a:moveTo>
                <a:lnTo>
                  <a:pt x="2852420" y="0"/>
                </a:lnTo>
                <a:lnTo>
                  <a:pt x="2852420" y="2681274"/>
                </a:lnTo>
                <a:lnTo>
                  <a:pt x="0" y="2681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230287">
            <a:off x="3051656" y="-1789015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15574" y="2374700"/>
            <a:ext cx="17453787" cy="6630979"/>
          </a:xfrm>
          <a:custGeom>
            <a:avLst/>
            <a:gdLst/>
            <a:ahLst/>
            <a:cxnLst/>
            <a:rect l="l" t="t" r="r" b="b"/>
            <a:pathLst>
              <a:path w="17453787" h="6630979">
                <a:moveTo>
                  <a:pt x="0" y="0"/>
                </a:moveTo>
                <a:lnTo>
                  <a:pt x="17453787" y="0"/>
                </a:lnTo>
                <a:lnTo>
                  <a:pt x="17453787" y="6630978"/>
                </a:lnTo>
                <a:lnTo>
                  <a:pt x="0" y="663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5806967" y="8695004"/>
            <a:ext cx="2481033" cy="1591996"/>
          </a:xfrm>
          <a:custGeom>
            <a:avLst/>
            <a:gdLst/>
            <a:ahLst/>
            <a:cxnLst/>
            <a:rect l="l" t="t" r="r" b="b"/>
            <a:pathLst>
              <a:path w="2481033" h="1591996">
                <a:moveTo>
                  <a:pt x="0" y="0"/>
                </a:moveTo>
                <a:lnTo>
                  <a:pt x="2481033" y="0"/>
                </a:lnTo>
                <a:lnTo>
                  <a:pt x="2481033" y="1591996"/>
                </a:lnTo>
                <a:lnTo>
                  <a:pt x="0" y="15919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2374802" y="143294"/>
            <a:ext cx="5594559" cy="4758872"/>
          </a:xfrm>
          <a:custGeom>
            <a:avLst/>
            <a:gdLst/>
            <a:ahLst/>
            <a:cxnLst/>
            <a:rect l="l" t="t" r="r" b="b"/>
            <a:pathLst>
              <a:path w="5594559" h="4758872">
                <a:moveTo>
                  <a:pt x="0" y="0"/>
                </a:moveTo>
                <a:lnTo>
                  <a:pt x="5594559" y="0"/>
                </a:lnTo>
                <a:lnTo>
                  <a:pt x="5594559" y="4758872"/>
                </a:lnTo>
                <a:lnTo>
                  <a:pt x="0" y="4758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2498705" y="5223510"/>
            <a:ext cx="1385888" cy="485775"/>
            <a:chOff x="0" y="0"/>
            <a:chExt cx="1847850" cy="647700"/>
          </a:xfrm>
        </p:grpSpPr>
        <p:sp>
          <p:nvSpPr>
            <p:cNvPr id="7" name="Freeform 7"/>
            <p:cNvSpPr/>
            <p:nvPr/>
          </p:nvSpPr>
          <p:spPr>
            <a:xfrm>
              <a:off x="-10160" y="34290"/>
              <a:ext cx="1811020" cy="576580"/>
            </a:xfrm>
            <a:custGeom>
              <a:avLst/>
              <a:gdLst/>
              <a:ahLst/>
              <a:cxnLst/>
              <a:rect l="l" t="t" r="r" b="b"/>
              <a:pathLst>
                <a:path w="1811020" h="576580">
                  <a:moveTo>
                    <a:pt x="60960" y="55880"/>
                  </a:moveTo>
                  <a:cubicBezTo>
                    <a:pt x="355600" y="67310"/>
                    <a:pt x="505460" y="130810"/>
                    <a:pt x="612140" y="135890"/>
                  </a:cubicBezTo>
                  <a:cubicBezTo>
                    <a:pt x="698500" y="139700"/>
                    <a:pt x="768350" y="109220"/>
                    <a:pt x="847090" y="104140"/>
                  </a:cubicBezTo>
                  <a:cubicBezTo>
                    <a:pt x="928370" y="99060"/>
                    <a:pt x="1013460" y="111760"/>
                    <a:pt x="1093470" y="104140"/>
                  </a:cubicBezTo>
                  <a:cubicBezTo>
                    <a:pt x="1170940" y="96520"/>
                    <a:pt x="1244600" y="64770"/>
                    <a:pt x="1323340" y="57150"/>
                  </a:cubicBezTo>
                  <a:cubicBezTo>
                    <a:pt x="1405890" y="48260"/>
                    <a:pt x="1511300" y="68580"/>
                    <a:pt x="1577340" y="55880"/>
                  </a:cubicBezTo>
                  <a:cubicBezTo>
                    <a:pt x="1621790" y="48260"/>
                    <a:pt x="1653540" y="0"/>
                    <a:pt x="1684020" y="16510"/>
                  </a:cubicBezTo>
                  <a:cubicBezTo>
                    <a:pt x="1744980" y="46990"/>
                    <a:pt x="1798320" y="457200"/>
                    <a:pt x="1805940" y="457200"/>
                  </a:cubicBezTo>
                  <a:cubicBezTo>
                    <a:pt x="1807210" y="457200"/>
                    <a:pt x="1811020" y="443230"/>
                    <a:pt x="1805940" y="439420"/>
                  </a:cubicBezTo>
                  <a:cubicBezTo>
                    <a:pt x="1789430" y="425450"/>
                    <a:pt x="1626870" y="502920"/>
                    <a:pt x="1539240" y="513080"/>
                  </a:cubicBezTo>
                  <a:cubicBezTo>
                    <a:pt x="1456690" y="521970"/>
                    <a:pt x="1377950" y="494030"/>
                    <a:pt x="1296670" y="501650"/>
                  </a:cubicBezTo>
                  <a:cubicBezTo>
                    <a:pt x="1211580" y="509270"/>
                    <a:pt x="1140460" y="549910"/>
                    <a:pt x="1038860" y="561340"/>
                  </a:cubicBezTo>
                  <a:cubicBezTo>
                    <a:pt x="899160" y="576580"/>
                    <a:pt x="675640" y="567690"/>
                    <a:pt x="532130" y="556260"/>
                  </a:cubicBezTo>
                  <a:cubicBezTo>
                    <a:pt x="425450" y="547370"/>
                    <a:pt x="339090" y="518160"/>
                    <a:pt x="254000" y="513080"/>
                  </a:cubicBezTo>
                  <a:cubicBezTo>
                    <a:pt x="184150" y="508000"/>
                    <a:pt x="100330" y="556260"/>
                    <a:pt x="60960" y="518160"/>
                  </a:cubicBezTo>
                  <a:cubicBezTo>
                    <a:pt x="0" y="458470"/>
                    <a:pt x="60960" y="55880"/>
                    <a:pt x="60960" y="5588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25152" y="6227445"/>
            <a:ext cx="2198370" cy="563880"/>
            <a:chOff x="0" y="0"/>
            <a:chExt cx="2931160" cy="751840"/>
          </a:xfrm>
        </p:grpSpPr>
        <p:sp>
          <p:nvSpPr>
            <p:cNvPr id="9" name="Freeform 9"/>
            <p:cNvSpPr/>
            <p:nvPr/>
          </p:nvSpPr>
          <p:spPr>
            <a:xfrm>
              <a:off x="45720" y="27940"/>
              <a:ext cx="2838450" cy="702310"/>
            </a:xfrm>
            <a:custGeom>
              <a:avLst/>
              <a:gdLst/>
              <a:ahLst/>
              <a:cxnLst/>
              <a:rect l="l" t="t" r="r" b="b"/>
              <a:pathLst>
                <a:path w="2838450" h="702310">
                  <a:moveTo>
                    <a:pt x="483870" y="73660"/>
                  </a:moveTo>
                  <a:cubicBezTo>
                    <a:pt x="980440" y="17780"/>
                    <a:pt x="1062990" y="7620"/>
                    <a:pt x="1156970" y="22860"/>
                  </a:cubicBezTo>
                  <a:cubicBezTo>
                    <a:pt x="1262380" y="40640"/>
                    <a:pt x="1379220" y="113030"/>
                    <a:pt x="1483360" y="137160"/>
                  </a:cubicBezTo>
                  <a:cubicBezTo>
                    <a:pt x="1572260" y="157480"/>
                    <a:pt x="1625600" y="160020"/>
                    <a:pt x="1737360" y="167640"/>
                  </a:cubicBezTo>
                  <a:cubicBezTo>
                    <a:pt x="1949450" y="180340"/>
                    <a:pt x="2545080" y="152400"/>
                    <a:pt x="2661920" y="173990"/>
                  </a:cubicBezTo>
                  <a:cubicBezTo>
                    <a:pt x="2689860" y="179070"/>
                    <a:pt x="2694940" y="182880"/>
                    <a:pt x="2712720" y="193040"/>
                  </a:cubicBezTo>
                  <a:cubicBezTo>
                    <a:pt x="2738120" y="208280"/>
                    <a:pt x="2774950" y="237490"/>
                    <a:pt x="2795270" y="265430"/>
                  </a:cubicBezTo>
                  <a:cubicBezTo>
                    <a:pt x="2815590" y="294640"/>
                    <a:pt x="2828290" y="339090"/>
                    <a:pt x="2833370" y="368300"/>
                  </a:cubicBezTo>
                  <a:cubicBezTo>
                    <a:pt x="2837180" y="388620"/>
                    <a:pt x="2837180" y="402590"/>
                    <a:pt x="2833370" y="422910"/>
                  </a:cubicBezTo>
                  <a:cubicBezTo>
                    <a:pt x="2828290" y="452120"/>
                    <a:pt x="2810510" y="500380"/>
                    <a:pt x="2795270" y="525780"/>
                  </a:cubicBezTo>
                  <a:cubicBezTo>
                    <a:pt x="2783840" y="543560"/>
                    <a:pt x="2774950" y="553720"/>
                    <a:pt x="2758440" y="566420"/>
                  </a:cubicBezTo>
                  <a:cubicBezTo>
                    <a:pt x="2735580" y="585470"/>
                    <a:pt x="2703830" y="607060"/>
                    <a:pt x="2661920" y="617220"/>
                  </a:cubicBezTo>
                  <a:cubicBezTo>
                    <a:pt x="2592070" y="636270"/>
                    <a:pt x="2465070" y="617220"/>
                    <a:pt x="2367280" y="624840"/>
                  </a:cubicBezTo>
                  <a:cubicBezTo>
                    <a:pt x="2270760" y="632460"/>
                    <a:pt x="2211070" y="654050"/>
                    <a:pt x="2081530" y="662940"/>
                  </a:cubicBezTo>
                  <a:cubicBezTo>
                    <a:pt x="1814830" y="681990"/>
                    <a:pt x="1106170" y="702310"/>
                    <a:pt x="848360" y="673100"/>
                  </a:cubicBezTo>
                  <a:cubicBezTo>
                    <a:pt x="727710" y="659130"/>
                    <a:pt x="679450" y="637540"/>
                    <a:pt x="588010" y="610870"/>
                  </a:cubicBezTo>
                  <a:cubicBezTo>
                    <a:pt x="480060" y="579120"/>
                    <a:pt x="351790" y="510540"/>
                    <a:pt x="246380" y="492760"/>
                  </a:cubicBezTo>
                  <a:cubicBezTo>
                    <a:pt x="160020" y="476250"/>
                    <a:pt x="16510" y="467360"/>
                    <a:pt x="5080" y="486410"/>
                  </a:cubicBezTo>
                  <a:cubicBezTo>
                    <a:pt x="0" y="494030"/>
                    <a:pt x="15240" y="519430"/>
                    <a:pt x="22860" y="518160"/>
                  </a:cubicBezTo>
                  <a:cubicBezTo>
                    <a:pt x="48260" y="515620"/>
                    <a:pt x="46990" y="146050"/>
                    <a:pt x="154940" y="81280"/>
                  </a:cubicBezTo>
                  <a:cubicBezTo>
                    <a:pt x="288290" y="0"/>
                    <a:pt x="584200" y="190500"/>
                    <a:pt x="848360" y="215900"/>
                  </a:cubicBezTo>
                  <a:cubicBezTo>
                    <a:pt x="1189990" y="247650"/>
                    <a:pt x="1767840" y="224790"/>
                    <a:pt x="2040890" y="207010"/>
                  </a:cubicBezTo>
                  <a:cubicBezTo>
                    <a:pt x="2183130" y="198120"/>
                    <a:pt x="2265680" y="173990"/>
                    <a:pt x="2366010" y="167640"/>
                  </a:cubicBezTo>
                  <a:cubicBezTo>
                    <a:pt x="2452370" y="162560"/>
                    <a:pt x="2543810" y="160020"/>
                    <a:pt x="2607310" y="167640"/>
                  </a:cubicBezTo>
                  <a:cubicBezTo>
                    <a:pt x="2649220" y="172720"/>
                    <a:pt x="2682240" y="176530"/>
                    <a:pt x="2712720" y="193040"/>
                  </a:cubicBezTo>
                  <a:cubicBezTo>
                    <a:pt x="2744470" y="209550"/>
                    <a:pt x="2774950" y="237490"/>
                    <a:pt x="2795270" y="265430"/>
                  </a:cubicBezTo>
                  <a:cubicBezTo>
                    <a:pt x="2815590" y="294640"/>
                    <a:pt x="2829560" y="332740"/>
                    <a:pt x="2833370" y="368300"/>
                  </a:cubicBezTo>
                  <a:cubicBezTo>
                    <a:pt x="2838450" y="403860"/>
                    <a:pt x="2833370" y="443230"/>
                    <a:pt x="2820670" y="477520"/>
                  </a:cubicBezTo>
                  <a:cubicBezTo>
                    <a:pt x="2807970" y="510540"/>
                    <a:pt x="2785110" y="543560"/>
                    <a:pt x="2758440" y="566420"/>
                  </a:cubicBezTo>
                  <a:cubicBezTo>
                    <a:pt x="2731770" y="590550"/>
                    <a:pt x="2713990" y="604520"/>
                    <a:pt x="2661920" y="617220"/>
                  </a:cubicBezTo>
                  <a:cubicBezTo>
                    <a:pt x="2489200" y="660400"/>
                    <a:pt x="1746250" y="669290"/>
                    <a:pt x="1489710" y="622300"/>
                  </a:cubicBezTo>
                  <a:cubicBezTo>
                    <a:pt x="1357630" y="598170"/>
                    <a:pt x="1292860" y="534670"/>
                    <a:pt x="1198880" y="511810"/>
                  </a:cubicBezTo>
                  <a:cubicBezTo>
                    <a:pt x="1116330" y="490220"/>
                    <a:pt x="1036320" y="482600"/>
                    <a:pt x="956310" y="480060"/>
                  </a:cubicBezTo>
                  <a:cubicBezTo>
                    <a:pt x="878840" y="478790"/>
                    <a:pt x="795020" y="487680"/>
                    <a:pt x="725170" y="497840"/>
                  </a:cubicBezTo>
                  <a:cubicBezTo>
                    <a:pt x="665480" y="505460"/>
                    <a:pt x="599440" y="557530"/>
                    <a:pt x="560070" y="529590"/>
                  </a:cubicBezTo>
                  <a:cubicBezTo>
                    <a:pt x="492760" y="483870"/>
                    <a:pt x="483870" y="73660"/>
                    <a:pt x="483870" y="7366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812" y="6660832"/>
            <a:ext cx="2222183" cy="636270"/>
            <a:chOff x="0" y="0"/>
            <a:chExt cx="2962910" cy="848360"/>
          </a:xfrm>
        </p:grpSpPr>
        <p:sp>
          <p:nvSpPr>
            <p:cNvPr id="11" name="Freeform 11"/>
            <p:cNvSpPr/>
            <p:nvPr/>
          </p:nvSpPr>
          <p:spPr>
            <a:xfrm>
              <a:off x="5080" y="36830"/>
              <a:ext cx="2927350" cy="772160"/>
            </a:xfrm>
            <a:custGeom>
              <a:avLst/>
              <a:gdLst/>
              <a:ahLst/>
              <a:cxnLst/>
              <a:rect l="l" t="t" r="r" b="b"/>
              <a:pathLst>
                <a:path w="2927350" h="772160">
                  <a:moveTo>
                    <a:pt x="45720" y="254000"/>
                  </a:moveTo>
                  <a:cubicBezTo>
                    <a:pt x="139700" y="254000"/>
                    <a:pt x="156210" y="259080"/>
                    <a:pt x="163830" y="254000"/>
                  </a:cubicBezTo>
                  <a:cubicBezTo>
                    <a:pt x="167640" y="250190"/>
                    <a:pt x="167640" y="236220"/>
                    <a:pt x="167640" y="236220"/>
                  </a:cubicBezTo>
                  <a:cubicBezTo>
                    <a:pt x="167640" y="236220"/>
                    <a:pt x="173990" y="209550"/>
                    <a:pt x="173990" y="209550"/>
                  </a:cubicBezTo>
                  <a:cubicBezTo>
                    <a:pt x="173990" y="208280"/>
                    <a:pt x="182880" y="193040"/>
                    <a:pt x="186690" y="184150"/>
                  </a:cubicBezTo>
                  <a:cubicBezTo>
                    <a:pt x="191770" y="176530"/>
                    <a:pt x="199390" y="160020"/>
                    <a:pt x="200660" y="160020"/>
                  </a:cubicBezTo>
                  <a:cubicBezTo>
                    <a:pt x="200660" y="160020"/>
                    <a:pt x="212090" y="146050"/>
                    <a:pt x="218440" y="139700"/>
                  </a:cubicBezTo>
                  <a:cubicBezTo>
                    <a:pt x="224790" y="133350"/>
                    <a:pt x="236220" y="119380"/>
                    <a:pt x="236220" y="119380"/>
                  </a:cubicBezTo>
                  <a:cubicBezTo>
                    <a:pt x="237490" y="119380"/>
                    <a:pt x="251460" y="109220"/>
                    <a:pt x="259080" y="102870"/>
                  </a:cubicBezTo>
                  <a:cubicBezTo>
                    <a:pt x="266700" y="97790"/>
                    <a:pt x="281940" y="87630"/>
                    <a:pt x="281940" y="87630"/>
                  </a:cubicBezTo>
                  <a:cubicBezTo>
                    <a:pt x="281940" y="87630"/>
                    <a:pt x="299720" y="81280"/>
                    <a:pt x="307340" y="77470"/>
                  </a:cubicBezTo>
                  <a:cubicBezTo>
                    <a:pt x="316230" y="74930"/>
                    <a:pt x="332740" y="68580"/>
                    <a:pt x="334010" y="68580"/>
                  </a:cubicBezTo>
                  <a:cubicBezTo>
                    <a:pt x="334010" y="68580"/>
                    <a:pt x="351790" y="66040"/>
                    <a:pt x="360680" y="64770"/>
                  </a:cubicBezTo>
                  <a:cubicBezTo>
                    <a:pt x="369570" y="63500"/>
                    <a:pt x="387350" y="62230"/>
                    <a:pt x="388620" y="62230"/>
                  </a:cubicBezTo>
                  <a:cubicBezTo>
                    <a:pt x="388620" y="62230"/>
                    <a:pt x="571500" y="60960"/>
                    <a:pt x="660400" y="62230"/>
                  </a:cubicBezTo>
                  <a:cubicBezTo>
                    <a:pt x="744220" y="62230"/>
                    <a:pt x="825500" y="73660"/>
                    <a:pt x="909320" y="66040"/>
                  </a:cubicBezTo>
                  <a:cubicBezTo>
                    <a:pt x="994410" y="58420"/>
                    <a:pt x="1080770" y="22860"/>
                    <a:pt x="1164590" y="13970"/>
                  </a:cubicBezTo>
                  <a:cubicBezTo>
                    <a:pt x="1244600" y="6350"/>
                    <a:pt x="1322070" y="13970"/>
                    <a:pt x="1402080" y="13970"/>
                  </a:cubicBezTo>
                  <a:cubicBezTo>
                    <a:pt x="1482090" y="13970"/>
                    <a:pt x="1563370" y="13970"/>
                    <a:pt x="1644650" y="13970"/>
                  </a:cubicBezTo>
                  <a:cubicBezTo>
                    <a:pt x="1725930" y="13970"/>
                    <a:pt x="1807210" y="0"/>
                    <a:pt x="1888490" y="13970"/>
                  </a:cubicBezTo>
                  <a:cubicBezTo>
                    <a:pt x="1974850" y="27940"/>
                    <a:pt x="2063750" y="96520"/>
                    <a:pt x="2150110" y="102870"/>
                  </a:cubicBezTo>
                  <a:cubicBezTo>
                    <a:pt x="2228850" y="109220"/>
                    <a:pt x="2306320" y="58420"/>
                    <a:pt x="2385060" y="62230"/>
                  </a:cubicBezTo>
                  <a:cubicBezTo>
                    <a:pt x="2465070" y="64770"/>
                    <a:pt x="2546350" y="83820"/>
                    <a:pt x="2625090" y="123190"/>
                  </a:cubicBezTo>
                  <a:cubicBezTo>
                    <a:pt x="2721610" y="171450"/>
                    <a:pt x="2884170" y="261620"/>
                    <a:pt x="2907030" y="353060"/>
                  </a:cubicBezTo>
                  <a:cubicBezTo>
                    <a:pt x="2927350" y="438150"/>
                    <a:pt x="2852420" y="581660"/>
                    <a:pt x="2780030" y="647700"/>
                  </a:cubicBezTo>
                  <a:cubicBezTo>
                    <a:pt x="2708910" y="715010"/>
                    <a:pt x="2580640" y="736600"/>
                    <a:pt x="2477770" y="754380"/>
                  </a:cubicBezTo>
                  <a:cubicBezTo>
                    <a:pt x="2378710" y="772160"/>
                    <a:pt x="2272030" y="758190"/>
                    <a:pt x="2175510" y="759460"/>
                  </a:cubicBezTo>
                  <a:cubicBezTo>
                    <a:pt x="2085340" y="759460"/>
                    <a:pt x="2000250" y="767080"/>
                    <a:pt x="1915160" y="759460"/>
                  </a:cubicBezTo>
                  <a:cubicBezTo>
                    <a:pt x="1830070" y="751840"/>
                    <a:pt x="1747520" y="722630"/>
                    <a:pt x="1664970" y="715010"/>
                  </a:cubicBezTo>
                  <a:cubicBezTo>
                    <a:pt x="1583690" y="706120"/>
                    <a:pt x="1503680" y="712470"/>
                    <a:pt x="1421130" y="711200"/>
                  </a:cubicBezTo>
                  <a:cubicBezTo>
                    <a:pt x="1334770" y="711200"/>
                    <a:pt x="1242060" y="711200"/>
                    <a:pt x="1156970" y="711200"/>
                  </a:cubicBezTo>
                  <a:cubicBezTo>
                    <a:pt x="1076960" y="711200"/>
                    <a:pt x="1003300" y="711200"/>
                    <a:pt x="924560" y="711200"/>
                  </a:cubicBezTo>
                  <a:cubicBezTo>
                    <a:pt x="847090" y="711200"/>
                    <a:pt x="773430" y="711200"/>
                    <a:pt x="690880" y="711200"/>
                  </a:cubicBezTo>
                  <a:cubicBezTo>
                    <a:pt x="596900" y="711200"/>
                    <a:pt x="487680" y="711200"/>
                    <a:pt x="391160" y="711200"/>
                  </a:cubicBezTo>
                  <a:cubicBezTo>
                    <a:pt x="299720" y="711200"/>
                    <a:pt x="187960" y="711200"/>
                    <a:pt x="125730" y="711200"/>
                  </a:cubicBezTo>
                  <a:cubicBezTo>
                    <a:pt x="91440" y="711200"/>
                    <a:pt x="64770" y="730250"/>
                    <a:pt x="45720" y="711200"/>
                  </a:cubicBezTo>
                  <a:cubicBezTo>
                    <a:pt x="0" y="666750"/>
                    <a:pt x="45720" y="254000"/>
                    <a:pt x="45720" y="25400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65755" y="7274243"/>
            <a:ext cx="2163128" cy="563880"/>
            <a:chOff x="0" y="0"/>
            <a:chExt cx="2884170" cy="751840"/>
          </a:xfrm>
        </p:grpSpPr>
        <p:sp>
          <p:nvSpPr>
            <p:cNvPr id="13" name="Freeform 13"/>
            <p:cNvSpPr/>
            <p:nvPr/>
          </p:nvSpPr>
          <p:spPr>
            <a:xfrm>
              <a:off x="-41910" y="-93980"/>
              <a:ext cx="2875280" cy="850900"/>
            </a:xfrm>
            <a:custGeom>
              <a:avLst/>
              <a:gdLst/>
              <a:ahLst/>
              <a:cxnLst/>
              <a:rect l="l" t="t" r="r" b="b"/>
              <a:pathLst>
                <a:path w="2875280" h="850900">
                  <a:moveTo>
                    <a:pt x="477520" y="241300"/>
                  </a:moveTo>
                  <a:cubicBezTo>
                    <a:pt x="820420" y="247650"/>
                    <a:pt x="925830" y="262890"/>
                    <a:pt x="1016000" y="279400"/>
                  </a:cubicBezTo>
                  <a:cubicBezTo>
                    <a:pt x="1096010" y="294640"/>
                    <a:pt x="1134110" y="323850"/>
                    <a:pt x="1240790" y="336550"/>
                  </a:cubicBezTo>
                  <a:cubicBezTo>
                    <a:pt x="1490980" y="368300"/>
                    <a:pt x="2409190" y="208280"/>
                    <a:pt x="2518410" y="336550"/>
                  </a:cubicBezTo>
                  <a:cubicBezTo>
                    <a:pt x="2566670" y="393700"/>
                    <a:pt x="2526030" y="538480"/>
                    <a:pt x="2477770" y="581660"/>
                  </a:cubicBezTo>
                  <a:cubicBezTo>
                    <a:pt x="2430780" y="626110"/>
                    <a:pt x="2316480" y="598170"/>
                    <a:pt x="2233930" y="601980"/>
                  </a:cubicBezTo>
                  <a:cubicBezTo>
                    <a:pt x="2146300" y="605790"/>
                    <a:pt x="2052320" y="594360"/>
                    <a:pt x="1965960" y="601980"/>
                  </a:cubicBezTo>
                  <a:cubicBezTo>
                    <a:pt x="1883410" y="608330"/>
                    <a:pt x="1808480" y="631190"/>
                    <a:pt x="1728470" y="638810"/>
                  </a:cubicBezTo>
                  <a:cubicBezTo>
                    <a:pt x="1645920" y="647700"/>
                    <a:pt x="1564640" y="655320"/>
                    <a:pt x="1477010" y="648970"/>
                  </a:cubicBezTo>
                  <a:cubicBezTo>
                    <a:pt x="1379220" y="642620"/>
                    <a:pt x="1305560" y="604520"/>
                    <a:pt x="1172210" y="593090"/>
                  </a:cubicBezTo>
                  <a:cubicBezTo>
                    <a:pt x="923290" y="570230"/>
                    <a:pt x="234950" y="742950"/>
                    <a:pt x="92710" y="601980"/>
                  </a:cubicBezTo>
                  <a:cubicBezTo>
                    <a:pt x="1270" y="510540"/>
                    <a:pt x="0" y="237490"/>
                    <a:pt x="92710" y="144780"/>
                  </a:cubicBezTo>
                  <a:cubicBezTo>
                    <a:pt x="238760" y="0"/>
                    <a:pt x="967740" y="129540"/>
                    <a:pt x="1210310" y="149860"/>
                  </a:cubicBezTo>
                  <a:cubicBezTo>
                    <a:pt x="1329690" y="158750"/>
                    <a:pt x="1388110" y="186690"/>
                    <a:pt x="1473200" y="191770"/>
                  </a:cubicBezTo>
                  <a:cubicBezTo>
                    <a:pt x="1553210" y="198120"/>
                    <a:pt x="1629410" y="193040"/>
                    <a:pt x="1709420" y="185420"/>
                  </a:cubicBezTo>
                  <a:cubicBezTo>
                    <a:pt x="1793240" y="177800"/>
                    <a:pt x="1865630" y="152400"/>
                    <a:pt x="1965960" y="144780"/>
                  </a:cubicBezTo>
                  <a:cubicBezTo>
                    <a:pt x="2105660" y="133350"/>
                    <a:pt x="2330450" y="129540"/>
                    <a:pt x="2472690" y="147320"/>
                  </a:cubicBezTo>
                  <a:cubicBezTo>
                    <a:pt x="2576830" y="160020"/>
                    <a:pt x="2674620" y="163830"/>
                    <a:pt x="2741930" y="214630"/>
                  </a:cubicBezTo>
                  <a:cubicBezTo>
                    <a:pt x="2807970" y="264160"/>
                    <a:pt x="2875280" y="365760"/>
                    <a:pt x="2875280" y="441960"/>
                  </a:cubicBezTo>
                  <a:cubicBezTo>
                    <a:pt x="2875280" y="518160"/>
                    <a:pt x="2804160" y="615950"/>
                    <a:pt x="2740660" y="674370"/>
                  </a:cubicBezTo>
                  <a:cubicBezTo>
                    <a:pt x="2673350" y="735330"/>
                    <a:pt x="2603500" y="767080"/>
                    <a:pt x="2479040" y="793750"/>
                  </a:cubicBezTo>
                  <a:cubicBezTo>
                    <a:pt x="2218690" y="850900"/>
                    <a:pt x="1468120" y="824230"/>
                    <a:pt x="1211580" y="793750"/>
                  </a:cubicBezTo>
                  <a:cubicBezTo>
                    <a:pt x="1096010" y="779780"/>
                    <a:pt x="1047750" y="749300"/>
                    <a:pt x="966470" y="732790"/>
                  </a:cubicBezTo>
                  <a:cubicBezTo>
                    <a:pt x="886460" y="717550"/>
                    <a:pt x="807720" y="703580"/>
                    <a:pt x="727710" y="698500"/>
                  </a:cubicBezTo>
                  <a:cubicBezTo>
                    <a:pt x="645160" y="692150"/>
                    <a:pt x="525780" y="749300"/>
                    <a:pt x="477520" y="702310"/>
                  </a:cubicBezTo>
                  <a:cubicBezTo>
                    <a:pt x="412750" y="638810"/>
                    <a:pt x="477520" y="241300"/>
                    <a:pt x="477520" y="24130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492412" y="7855268"/>
            <a:ext cx="2340292" cy="487680"/>
            <a:chOff x="0" y="0"/>
            <a:chExt cx="3120390" cy="650240"/>
          </a:xfrm>
        </p:grpSpPr>
        <p:sp>
          <p:nvSpPr>
            <p:cNvPr id="15" name="Freeform 15"/>
            <p:cNvSpPr/>
            <p:nvPr/>
          </p:nvSpPr>
          <p:spPr>
            <a:xfrm>
              <a:off x="0" y="34290"/>
              <a:ext cx="3088640" cy="598170"/>
            </a:xfrm>
            <a:custGeom>
              <a:avLst/>
              <a:gdLst/>
              <a:ahLst/>
              <a:cxnLst/>
              <a:rect l="l" t="t" r="r" b="b"/>
              <a:pathLst>
                <a:path w="3088640" h="598170">
                  <a:moveTo>
                    <a:pt x="151130" y="16510"/>
                  </a:moveTo>
                  <a:cubicBezTo>
                    <a:pt x="483870" y="86360"/>
                    <a:pt x="528320" y="93980"/>
                    <a:pt x="652780" y="101600"/>
                  </a:cubicBezTo>
                  <a:cubicBezTo>
                    <a:pt x="1004570" y="121920"/>
                    <a:pt x="2608580" y="0"/>
                    <a:pt x="2670810" y="107950"/>
                  </a:cubicBezTo>
                  <a:cubicBezTo>
                    <a:pt x="2684780" y="132080"/>
                    <a:pt x="2608580" y="171450"/>
                    <a:pt x="2618740" y="195580"/>
                  </a:cubicBezTo>
                  <a:cubicBezTo>
                    <a:pt x="2642870" y="247650"/>
                    <a:pt x="3041650" y="215900"/>
                    <a:pt x="3068320" y="284480"/>
                  </a:cubicBezTo>
                  <a:cubicBezTo>
                    <a:pt x="3088640" y="337820"/>
                    <a:pt x="2969260" y="472440"/>
                    <a:pt x="2898140" y="518160"/>
                  </a:cubicBezTo>
                  <a:cubicBezTo>
                    <a:pt x="2834640" y="560070"/>
                    <a:pt x="2785110" y="553720"/>
                    <a:pt x="2670810" y="565150"/>
                  </a:cubicBezTo>
                  <a:cubicBezTo>
                    <a:pt x="2329180" y="598170"/>
                    <a:pt x="1002030" y="580390"/>
                    <a:pt x="615950" y="556260"/>
                  </a:cubicBezTo>
                  <a:cubicBezTo>
                    <a:pt x="464820" y="547370"/>
                    <a:pt x="398780" y="534670"/>
                    <a:pt x="300990" y="518160"/>
                  </a:cubicBezTo>
                  <a:cubicBezTo>
                    <a:pt x="212090" y="504190"/>
                    <a:pt x="87630" y="524510"/>
                    <a:pt x="50800" y="467360"/>
                  </a:cubicBezTo>
                  <a:cubicBezTo>
                    <a:pt x="0" y="391160"/>
                    <a:pt x="151130" y="16510"/>
                    <a:pt x="151130" y="1651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67400" y="8141018"/>
            <a:ext cx="2166938" cy="780098"/>
            <a:chOff x="0" y="0"/>
            <a:chExt cx="2889250" cy="1040130"/>
          </a:xfrm>
        </p:grpSpPr>
        <p:sp>
          <p:nvSpPr>
            <p:cNvPr id="17" name="Freeform 17"/>
            <p:cNvSpPr/>
            <p:nvPr/>
          </p:nvSpPr>
          <p:spPr>
            <a:xfrm>
              <a:off x="27940" y="26670"/>
              <a:ext cx="2814320" cy="972820"/>
            </a:xfrm>
            <a:custGeom>
              <a:avLst/>
              <a:gdLst/>
              <a:ahLst/>
              <a:cxnLst/>
              <a:rect l="l" t="t" r="r" b="b"/>
              <a:pathLst>
                <a:path w="2814320" h="972820">
                  <a:moveTo>
                    <a:pt x="406400" y="411480"/>
                  </a:moveTo>
                  <a:cubicBezTo>
                    <a:pt x="1214120" y="339090"/>
                    <a:pt x="2352040" y="331470"/>
                    <a:pt x="2583180" y="359410"/>
                  </a:cubicBezTo>
                  <a:cubicBezTo>
                    <a:pt x="2640330" y="367030"/>
                    <a:pt x="2661920" y="373380"/>
                    <a:pt x="2688590" y="386080"/>
                  </a:cubicBezTo>
                  <a:cubicBezTo>
                    <a:pt x="2708910" y="394970"/>
                    <a:pt x="2720340" y="405130"/>
                    <a:pt x="2734310" y="417830"/>
                  </a:cubicBezTo>
                  <a:cubicBezTo>
                    <a:pt x="2748280" y="429260"/>
                    <a:pt x="2759710" y="440690"/>
                    <a:pt x="2771140" y="458470"/>
                  </a:cubicBezTo>
                  <a:cubicBezTo>
                    <a:pt x="2786380" y="483870"/>
                    <a:pt x="2804160" y="532130"/>
                    <a:pt x="2809240" y="561340"/>
                  </a:cubicBezTo>
                  <a:cubicBezTo>
                    <a:pt x="2813050" y="581660"/>
                    <a:pt x="2813050" y="595630"/>
                    <a:pt x="2809240" y="615950"/>
                  </a:cubicBezTo>
                  <a:cubicBezTo>
                    <a:pt x="2804160" y="645160"/>
                    <a:pt x="2786380" y="693420"/>
                    <a:pt x="2771140" y="718820"/>
                  </a:cubicBezTo>
                  <a:cubicBezTo>
                    <a:pt x="2759710" y="736600"/>
                    <a:pt x="2750820" y="746760"/>
                    <a:pt x="2734310" y="759460"/>
                  </a:cubicBezTo>
                  <a:cubicBezTo>
                    <a:pt x="2711450" y="778510"/>
                    <a:pt x="2680970" y="801370"/>
                    <a:pt x="2637790" y="810260"/>
                  </a:cubicBezTo>
                  <a:cubicBezTo>
                    <a:pt x="2562860" y="826770"/>
                    <a:pt x="2416810" y="786130"/>
                    <a:pt x="2315210" y="793750"/>
                  </a:cubicBezTo>
                  <a:cubicBezTo>
                    <a:pt x="2222500" y="801370"/>
                    <a:pt x="2156460" y="838200"/>
                    <a:pt x="2052320" y="850900"/>
                  </a:cubicBezTo>
                  <a:cubicBezTo>
                    <a:pt x="1905000" y="868680"/>
                    <a:pt x="1656080" y="849630"/>
                    <a:pt x="1513840" y="864870"/>
                  </a:cubicBezTo>
                  <a:cubicBezTo>
                    <a:pt x="1419860" y="875030"/>
                    <a:pt x="1362710" y="900430"/>
                    <a:pt x="1281430" y="909320"/>
                  </a:cubicBezTo>
                  <a:cubicBezTo>
                    <a:pt x="1195070" y="918210"/>
                    <a:pt x="1103630" y="905510"/>
                    <a:pt x="1009650" y="913130"/>
                  </a:cubicBezTo>
                  <a:cubicBezTo>
                    <a:pt x="906780" y="922020"/>
                    <a:pt x="789940" y="952500"/>
                    <a:pt x="692150" y="960120"/>
                  </a:cubicBezTo>
                  <a:cubicBezTo>
                    <a:pt x="608330" y="966470"/>
                    <a:pt x="535940" y="972820"/>
                    <a:pt x="457200" y="961390"/>
                  </a:cubicBezTo>
                  <a:cubicBezTo>
                    <a:pt x="373380" y="949960"/>
                    <a:pt x="274320" y="937260"/>
                    <a:pt x="204470" y="886460"/>
                  </a:cubicBezTo>
                  <a:cubicBezTo>
                    <a:pt x="128270" y="831850"/>
                    <a:pt x="53340" y="720090"/>
                    <a:pt x="25400" y="631190"/>
                  </a:cubicBezTo>
                  <a:cubicBezTo>
                    <a:pt x="0" y="551180"/>
                    <a:pt x="5080" y="466090"/>
                    <a:pt x="22860" y="382270"/>
                  </a:cubicBezTo>
                  <a:cubicBezTo>
                    <a:pt x="41910" y="290830"/>
                    <a:pt x="85090" y="163830"/>
                    <a:pt x="144780" y="104140"/>
                  </a:cubicBezTo>
                  <a:cubicBezTo>
                    <a:pt x="193040" y="55880"/>
                    <a:pt x="288290" y="0"/>
                    <a:pt x="328930" y="24130"/>
                  </a:cubicBezTo>
                  <a:cubicBezTo>
                    <a:pt x="388620" y="59690"/>
                    <a:pt x="313690" y="417830"/>
                    <a:pt x="367030" y="480060"/>
                  </a:cubicBezTo>
                  <a:cubicBezTo>
                    <a:pt x="392430" y="509270"/>
                    <a:pt x="431800" y="499110"/>
                    <a:pt x="474980" y="504190"/>
                  </a:cubicBezTo>
                  <a:cubicBezTo>
                    <a:pt x="542290" y="511810"/>
                    <a:pt x="647700" y="513080"/>
                    <a:pt x="730250" y="504190"/>
                  </a:cubicBezTo>
                  <a:cubicBezTo>
                    <a:pt x="808990" y="496570"/>
                    <a:pt x="882650" y="464820"/>
                    <a:pt x="960120" y="455930"/>
                  </a:cubicBezTo>
                  <a:cubicBezTo>
                    <a:pt x="1038860" y="448310"/>
                    <a:pt x="1118870" y="462280"/>
                    <a:pt x="1198880" y="454660"/>
                  </a:cubicBezTo>
                  <a:cubicBezTo>
                    <a:pt x="1281430" y="447040"/>
                    <a:pt x="1348740" y="419100"/>
                    <a:pt x="1447800" y="408940"/>
                  </a:cubicBezTo>
                  <a:cubicBezTo>
                    <a:pt x="1592580" y="393700"/>
                    <a:pt x="1844040" y="415290"/>
                    <a:pt x="1987550" y="398780"/>
                  </a:cubicBezTo>
                  <a:cubicBezTo>
                    <a:pt x="2084070" y="387350"/>
                    <a:pt x="2138680" y="353060"/>
                    <a:pt x="2227580" y="345440"/>
                  </a:cubicBezTo>
                  <a:cubicBezTo>
                    <a:pt x="2332990" y="336550"/>
                    <a:pt x="2515870" y="354330"/>
                    <a:pt x="2583180" y="359410"/>
                  </a:cubicBezTo>
                  <a:cubicBezTo>
                    <a:pt x="2608580" y="361950"/>
                    <a:pt x="2617470" y="360680"/>
                    <a:pt x="2637790" y="367030"/>
                  </a:cubicBezTo>
                  <a:cubicBezTo>
                    <a:pt x="2665730" y="375920"/>
                    <a:pt x="2707640" y="393700"/>
                    <a:pt x="2734310" y="417830"/>
                  </a:cubicBezTo>
                  <a:cubicBezTo>
                    <a:pt x="2760980" y="440690"/>
                    <a:pt x="2783840" y="473710"/>
                    <a:pt x="2796540" y="508000"/>
                  </a:cubicBezTo>
                  <a:cubicBezTo>
                    <a:pt x="2809240" y="541020"/>
                    <a:pt x="2814320" y="580390"/>
                    <a:pt x="2809240" y="615950"/>
                  </a:cubicBezTo>
                  <a:cubicBezTo>
                    <a:pt x="2805430" y="651510"/>
                    <a:pt x="2786380" y="693420"/>
                    <a:pt x="2771140" y="718820"/>
                  </a:cubicBezTo>
                  <a:cubicBezTo>
                    <a:pt x="2759710" y="736600"/>
                    <a:pt x="2748280" y="748030"/>
                    <a:pt x="2734310" y="759460"/>
                  </a:cubicBezTo>
                  <a:cubicBezTo>
                    <a:pt x="2720340" y="772160"/>
                    <a:pt x="2708910" y="782320"/>
                    <a:pt x="2688590" y="791210"/>
                  </a:cubicBezTo>
                  <a:cubicBezTo>
                    <a:pt x="2661920" y="802640"/>
                    <a:pt x="2640330" y="810260"/>
                    <a:pt x="2583180" y="816610"/>
                  </a:cubicBezTo>
                  <a:cubicBezTo>
                    <a:pt x="2357120" y="844550"/>
                    <a:pt x="1203960" y="806450"/>
                    <a:pt x="892810" y="817880"/>
                  </a:cubicBezTo>
                  <a:cubicBezTo>
                    <a:pt x="774700" y="821690"/>
                    <a:pt x="720090" y="824230"/>
                    <a:pt x="647700" y="834390"/>
                  </a:cubicBezTo>
                  <a:cubicBezTo>
                    <a:pt x="586740" y="842010"/>
                    <a:pt x="521970" y="894080"/>
                    <a:pt x="482600" y="866140"/>
                  </a:cubicBezTo>
                  <a:cubicBezTo>
                    <a:pt x="415290" y="820420"/>
                    <a:pt x="406400" y="411480"/>
                    <a:pt x="406400" y="411480"/>
                  </a:cubicBezTo>
                </a:path>
              </a:pathLst>
            </a:custGeom>
            <a:solidFill>
              <a:srgbClr val="FFF234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946421" y="2978866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3740813" y="7343730"/>
            <a:ext cx="4547187" cy="2943270"/>
          </a:xfrm>
          <a:custGeom>
            <a:avLst/>
            <a:gdLst/>
            <a:ahLst/>
            <a:cxnLst/>
            <a:rect l="l" t="t" r="r" b="b"/>
            <a:pathLst>
              <a:path w="4547187" h="2943270">
                <a:moveTo>
                  <a:pt x="0" y="0"/>
                </a:moveTo>
                <a:lnTo>
                  <a:pt x="4547187" y="0"/>
                </a:lnTo>
                <a:lnTo>
                  <a:pt x="4547187" y="2943270"/>
                </a:lnTo>
                <a:lnTo>
                  <a:pt x="0" y="2943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848256" y="465444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“Kurz &amp; Knapp”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1687" y="1841683"/>
            <a:ext cx="16447613" cy="323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Zusammenfassung der wichtigsten Inhalte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inhaltliche Orientierung für Lehrperson/ Sicherheitstrainer:in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8256" y="4847141"/>
            <a:ext cx="16916526" cy="520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</a:pPr>
            <a:r>
              <a:rPr lang="en-US" sz="5699" dirty="0" err="1">
                <a:solidFill>
                  <a:srgbClr val="2D973F"/>
                </a:solidFill>
                <a:latin typeface="Calibri (MS)"/>
                <a:ea typeface="Calibri (MS)"/>
                <a:cs typeface="Calibri (MS)"/>
                <a:sym typeface="Calibri (MS)"/>
              </a:rPr>
              <a:t>Grundlage</a:t>
            </a:r>
            <a:r>
              <a:rPr lang="en-US" sz="5699" dirty="0">
                <a:solidFill>
                  <a:srgbClr val="2D973F"/>
                </a:solidFill>
                <a:latin typeface="Calibri (MS)"/>
                <a:ea typeface="Calibri (MS)"/>
                <a:cs typeface="Calibri (MS)"/>
                <a:sym typeface="Calibri (MS)"/>
              </a:rPr>
              <a:t> für:</a:t>
            </a:r>
          </a:p>
          <a:p>
            <a:pPr marL="1230606" lvl="1" indent="-615303" algn="l">
              <a:lnSpc>
                <a:spcPts val="7979"/>
              </a:lnSpc>
              <a:buFont typeface="Arial"/>
              <a:buChar char="•"/>
            </a:pP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Zielgruppenspezifische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Aufbereitung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(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z.B.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als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Präsentation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,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Arbeitsblatt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,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Checkliste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etc.)</a:t>
            </a:r>
          </a:p>
          <a:p>
            <a:pPr marL="1230606" lvl="1" indent="-615303" algn="l">
              <a:lnSpc>
                <a:spcPts val="7979"/>
              </a:lnSpc>
              <a:buFont typeface="Arial"/>
              <a:buChar char="•"/>
            </a:pP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eigenständiges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Einlesen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der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Lernenden</a:t>
            </a:r>
            <a:endParaRPr lang="en-US" sz="5699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marL="1230606" lvl="1" indent="-615303" algn="l">
              <a:lnSpc>
                <a:spcPts val="7979"/>
              </a:lnSpc>
              <a:buFont typeface="Arial"/>
              <a:buChar char="•"/>
            </a:pP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eigene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Quizze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(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z.B.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zur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Wiederholung</a:t>
            </a:r>
            <a:r>
              <a:rPr lang="en-US" sz="5699" dirty="0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7695" y="1535464"/>
            <a:ext cx="17072609" cy="7940118"/>
          </a:xfrm>
          <a:custGeom>
            <a:avLst/>
            <a:gdLst/>
            <a:ahLst/>
            <a:cxnLst/>
            <a:rect l="l" t="t" r="r" b="b"/>
            <a:pathLst>
              <a:path w="17072609" h="7940118">
                <a:moveTo>
                  <a:pt x="0" y="0"/>
                </a:moveTo>
                <a:lnTo>
                  <a:pt x="17072610" y="0"/>
                </a:lnTo>
                <a:lnTo>
                  <a:pt x="17072610" y="7940118"/>
                </a:lnTo>
                <a:lnTo>
                  <a:pt x="0" y="7940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8242911">
            <a:off x="9636501" y="-880988"/>
            <a:ext cx="3193236" cy="2700291"/>
          </a:xfrm>
          <a:custGeom>
            <a:avLst/>
            <a:gdLst/>
            <a:ahLst/>
            <a:cxnLst/>
            <a:rect l="l" t="t" r="r" b="b"/>
            <a:pathLst>
              <a:path w="3193236" h="2700291">
                <a:moveTo>
                  <a:pt x="0" y="0"/>
                </a:moveTo>
                <a:lnTo>
                  <a:pt x="3193237" y="0"/>
                </a:lnTo>
                <a:lnTo>
                  <a:pt x="3193237" y="2700292"/>
                </a:lnTo>
                <a:lnTo>
                  <a:pt x="0" y="27002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038044" y="435075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57284" y="733836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11687" y="2580236"/>
            <a:ext cx="16447613" cy="53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Zusammenfassung der wichtigsten</a:t>
            </a:r>
          </a:p>
          <a:p>
            <a:pPr algn="l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 Praxistipps, um Gefahren zu vermeiden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gut als Checkliste nutzbar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bietet auch Grundlage, um einzelne Schritte zu üben (z.B. “Merksatzmethode” bei Passwörtern)</a:t>
            </a:r>
          </a:p>
        </p:txBody>
      </p:sp>
      <p:sp>
        <p:nvSpPr>
          <p:cNvPr id="5" name="Freeform 5"/>
          <p:cNvSpPr/>
          <p:nvPr/>
        </p:nvSpPr>
        <p:spPr>
          <a:xfrm>
            <a:off x="12923339" y="209591"/>
            <a:ext cx="4931596" cy="4114800"/>
          </a:xfrm>
          <a:custGeom>
            <a:avLst/>
            <a:gdLst/>
            <a:ahLst/>
            <a:cxnLst/>
            <a:rect l="l" t="t" r="r" b="b"/>
            <a:pathLst>
              <a:path w="4931596" h="4114800">
                <a:moveTo>
                  <a:pt x="0" y="0"/>
                </a:moveTo>
                <a:lnTo>
                  <a:pt x="4931595" y="0"/>
                </a:lnTo>
                <a:lnTo>
                  <a:pt x="49315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48256" y="1149387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“Prävention”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215" y="250086"/>
            <a:ext cx="15037848" cy="6534875"/>
          </a:xfrm>
          <a:custGeom>
            <a:avLst/>
            <a:gdLst/>
            <a:ahLst/>
            <a:cxnLst/>
            <a:rect l="l" t="t" r="r" b="b"/>
            <a:pathLst>
              <a:path w="15037848" h="6534875">
                <a:moveTo>
                  <a:pt x="0" y="0"/>
                </a:moveTo>
                <a:lnTo>
                  <a:pt x="15037848" y="0"/>
                </a:lnTo>
                <a:lnTo>
                  <a:pt x="15037848" y="6534875"/>
                </a:lnTo>
                <a:lnTo>
                  <a:pt x="0" y="6534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11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 rot="-4069405">
            <a:off x="14209240" y="3958952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2" y="0"/>
                </a:lnTo>
                <a:lnTo>
                  <a:pt x="5636722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229215" y="6784961"/>
            <a:ext cx="15570620" cy="3066751"/>
          </a:xfrm>
          <a:custGeom>
            <a:avLst/>
            <a:gdLst/>
            <a:ahLst/>
            <a:cxnLst/>
            <a:rect l="l" t="t" r="r" b="b"/>
            <a:pathLst>
              <a:path w="15570620" h="3066751">
                <a:moveTo>
                  <a:pt x="0" y="0"/>
                </a:moveTo>
                <a:lnTo>
                  <a:pt x="15570620" y="0"/>
                </a:lnTo>
                <a:lnTo>
                  <a:pt x="15570620" y="3066751"/>
                </a:lnTo>
                <a:lnTo>
                  <a:pt x="0" y="30667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038044" y="435075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57284" y="733836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920194" y="2364421"/>
            <a:ext cx="16447613" cy="53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Tipps für verschiedene Alltagsszenarien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nützliche Links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auch als Einstieg nutzbar, um Lernende zu fragen, was sie tun würden in diesem Fall (vorhandenes Wissen aktivieren/ Wiederholung)</a:t>
            </a:r>
          </a:p>
        </p:txBody>
      </p:sp>
      <p:sp>
        <p:nvSpPr>
          <p:cNvPr id="5" name="Freeform 5"/>
          <p:cNvSpPr/>
          <p:nvPr/>
        </p:nvSpPr>
        <p:spPr>
          <a:xfrm>
            <a:off x="14137885" y="545146"/>
            <a:ext cx="4736460" cy="4114800"/>
          </a:xfrm>
          <a:custGeom>
            <a:avLst/>
            <a:gdLst/>
            <a:ahLst/>
            <a:cxnLst/>
            <a:rect l="l" t="t" r="r" b="b"/>
            <a:pathLst>
              <a:path w="4736460" h="4114800">
                <a:moveTo>
                  <a:pt x="0" y="0"/>
                </a:moveTo>
                <a:lnTo>
                  <a:pt x="4736461" y="0"/>
                </a:lnTo>
                <a:lnTo>
                  <a:pt x="47364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595634" y="752475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“Erste Hilfe”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5520427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2" y="0"/>
                </a:lnTo>
                <a:lnTo>
                  <a:pt x="5636722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519460" y="631723"/>
            <a:ext cx="12485358" cy="2659838"/>
          </a:xfrm>
          <a:custGeom>
            <a:avLst/>
            <a:gdLst/>
            <a:ahLst/>
            <a:cxnLst/>
            <a:rect l="l" t="t" r="r" b="b"/>
            <a:pathLst>
              <a:path w="12485358" h="2659838">
                <a:moveTo>
                  <a:pt x="0" y="0"/>
                </a:moveTo>
                <a:lnTo>
                  <a:pt x="12485358" y="0"/>
                </a:lnTo>
                <a:lnTo>
                  <a:pt x="12485358" y="2659838"/>
                </a:lnTo>
                <a:lnTo>
                  <a:pt x="0" y="2659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490547" y="3716059"/>
            <a:ext cx="12514271" cy="4082879"/>
          </a:xfrm>
          <a:custGeom>
            <a:avLst/>
            <a:gdLst/>
            <a:ahLst/>
            <a:cxnLst/>
            <a:rect l="l" t="t" r="r" b="b"/>
            <a:pathLst>
              <a:path w="12514271" h="4082879">
                <a:moveTo>
                  <a:pt x="0" y="0"/>
                </a:moveTo>
                <a:lnTo>
                  <a:pt x="12514271" y="0"/>
                </a:lnTo>
                <a:lnTo>
                  <a:pt x="12514271" y="4082880"/>
                </a:lnTo>
                <a:lnTo>
                  <a:pt x="0" y="4082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490547" y="7903714"/>
            <a:ext cx="12422063" cy="2104063"/>
          </a:xfrm>
          <a:custGeom>
            <a:avLst/>
            <a:gdLst/>
            <a:ahLst/>
            <a:cxnLst/>
            <a:rect l="l" t="t" r="r" b="b"/>
            <a:pathLst>
              <a:path w="12422063" h="2104063">
                <a:moveTo>
                  <a:pt x="0" y="0"/>
                </a:moveTo>
                <a:lnTo>
                  <a:pt x="12422062" y="0"/>
                </a:lnTo>
                <a:lnTo>
                  <a:pt x="12422062" y="2104062"/>
                </a:lnTo>
                <a:lnTo>
                  <a:pt x="0" y="2104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1266487">
            <a:off x="1648718" y="117544"/>
            <a:ext cx="12924749" cy="5851386"/>
          </a:xfrm>
          <a:custGeom>
            <a:avLst/>
            <a:gdLst/>
            <a:ahLst/>
            <a:cxnLst/>
            <a:rect l="l" t="t" r="r" b="b"/>
            <a:pathLst>
              <a:path w="12924749" h="5851386">
                <a:moveTo>
                  <a:pt x="0" y="0"/>
                </a:moveTo>
                <a:lnTo>
                  <a:pt x="12924749" y="0"/>
                </a:lnTo>
                <a:lnTo>
                  <a:pt x="12924749" y="5851387"/>
                </a:lnTo>
                <a:lnTo>
                  <a:pt x="0" y="5851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2616367" y="2305666"/>
            <a:ext cx="16447613" cy="111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Was würdest du tun?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219400" y="3645189"/>
            <a:ext cx="17982875" cy="5575011"/>
          </a:xfrm>
          <a:custGeom>
            <a:avLst/>
            <a:gdLst/>
            <a:ahLst/>
            <a:cxnLst/>
            <a:rect l="l" t="t" r="r" b="b"/>
            <a:pathLst>
              <a:path w="17982875" h="5575011">
                <a:moveTo>
                  <a:pt x="0" y="0"/>
                </a:moveTo>
                <a:lnTo>
                  <a:pt x="17982875" y="0"/>
                </a:lnTo>
                <a:lnTo>
                  <a:pt x="17982875" y="5575011"/>
                </a:lnTo>
                <a:lnTo>
                  <a:pt x="0" y="5575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4323650" y="6934633"/>
            <a:ext cx="3964350" cy="3352367"/>
          </a:xfrm>
          <a:custGeom>
            <a:avLst/>
            <a:gdLst/>
            <a:ahLst/>
            <a:cxnLst/>
            <a:rect l="l" t="t" r="r" b="b"/>
            <a:pathLst>
              <a:path w="3964350" h="3352367">
                <a:moveTo>
                  <a:pt x="0" y="0"/>
                </a:moveTo>
                <a:lnTo>
                  <a:pt x="3964350" y="0"/>
                </a:lnTo>
                <a:lnTo>
                  <a:pt x="3964350" y="3352367"/>
                </a:lnTo>
                <a:lnTo>
                  <a:pt x="0" y="335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487368" y="222248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“Selbstcheck”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1687" y="1634839"/>
            <a:ext cx="16447613" cy="11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Verständnis prüfen &amp; Lücken aufdecken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84697">
            <a:off x="-862273" y="-1111391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772916" y="0"/>
            <a:ext cx="3515084" cy="2255512"/>
          </a:xfrm>
          <a:custGeom>
            <a:avLst/>
            <a:gdLst/>
            <a:ahLst/>
            <a:cxnLst/>
            <a:rect l="l" t="t" r="r" b="b"/>
            <a:pathLst>
              <a:path w="3515084" h="2255512">
                <a:moveTo>
                  <a:pt x="0" y="0"/>
                </a:moveTo>
                <a:lnTo>
                  <a:pt x="3515084" y="0"/>
                </a:lnTo>
                <a:lnTo>
                  <a:pt x="3515084" y="2255512"/>
                </a:lnTo>
                <a:lnTo>
                  <a:pt x="0" y="2255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312082" y="3316618"/>
            <a:ext cx="16486660" cy="5495553"/>
          </a:xfrm>
          <a:custGeom>
            <a:avLst/>
            <a:gdLst/>
            <a:ahLst/>
            <a:cxnLst/>
            <a:rect l="l" t="t" r="r" b="b"/>
            <a:pathLst>
              <a:path w="16486660" h="5495553">
                <a:moveTo>
                  <a:pt x="0" y="0"/>
                </a:moveTo>
                <a:lnTo>
                  <a:pt x="16486660" y="0"/>
                </a:lnTo>
                <a:lnTo>
                  <a:pt x="16486660" y="5495553"/>
                </a:lnTo>
                <a:lnTo>
                  <a:pt x="0" y="5495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3482258" y="790575"/>
            <a:ext cx="16447613" cy="2205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nutzbar als Auftakt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nutzbar zur Überprüfung von Wissen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1277" y="5520427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489600" y="504025"/>
            <a:ext cx="9367586" cy="9367586"/>
          </a:xfrm>
          <a:custGeom>
            <a:avLst/>
            <a:gdLst/>
            <a:ahLst/>
            <a:cxnLst/>
            <a:rect l="l" t="t" r="r" b="b"/>
            <a:pathLst>
              <a:path w="9367586" h="9367586">
                <a:moveTo>
                  <a:pt x="0" y="0"/>
                </a:moveTo>
                <a:lnTo>
                  <a:pt x="9367586" y="0"/>
                </a:lnTo>
                <a:lnTo>
                  <a:pt x="9367586" y="9367586"/>
                </a:lnTo>
                <a:lnTo>
                  <a:pt x="0" y="93675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0759926" y="2862679"/>
            <a:ext cx="7127447" cy="6325609"/>
          </a:xfrm>
          <a:custGeom>
            <a:avLst/>
            <a:gdLst/>
            <a:ahLst/>
            <a:cxnLst/>
            <a:rect l="l" t="t" r="r" b="b"/>
            <a:pathLst>
              <a:path w="7127447" h="6325609">
                <a:moveTo>
                  <a:pt x="0" y="0"/>
                </a:moveTo>
                <a:lnTo>
                  <a:pt x="7127447" y="0"/>
                </a:lnTo>
                <a:lnTo>
                  <a:pt x="7127447" y="6325609"/>
                </a:lnTo>
                <a:lnTo>
                  <a:pt x="0" y="6325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7020962" y="7569217"/>
            <a:ext cx="2647240" cy="176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Ich habe überall dasselbe Passwort.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9773" y="673381"/>
            <a:ext cx="2647240" cy="2603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Ich habe eine einzige berufliche E-Mail-Adresse, die ich für alles nutze.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20962" y="1132553"/>
            <a:ext cx="2647240" cy="176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Mein Kollegium kennt meine beruflichen Passwörter.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583" y="7569217"/>
            <a:ext cx="2647240" cy="176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Ich speichere meine Passwörter im Browser.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8908" y="4654373"/>
            <a:ext cx="2647240" cy="134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Was sind nochmal Backups?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20962" y="4444823"/>
            <a:ext cx="2647240" cy="176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Updates mache ich nicht. Die dauern doch ewig!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4935" y="4077794"/>
            <a:ext cx="2647240" cy="218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Meine Passwörter stehen auf dem Zettel unter der Tastatur.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49773" y="7063106"/>
            <a:ext cx="2647240" cy="2603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Ich bin wenige skeptisch bei Mails und klicke schnell auf Links/ Anhänge.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8583" y="923003"/>
            <a:ext cx="2647240" cy="218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"/>
              </a:lnSpc>
              <a:spcBef>
                <a:spcPct val="0"/>
              </a:spcBef>
            </a:pPr>
            <a:r>
              <a:rPr lang="en-US" sz="316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Mein Passwort hat etwas mit meinem Arbeitgeber zu tun.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6934633"/>
            <a:ext cx="3964350" cy="3352367"/>
          </a:xfrm>
          <a:custGeom>
            <a:avLst/>
            <a:gdLst/>
            <a:ahLst/>
            <a:cxnLst/>
            <a:rect l="l" t="t" r="r" b="b"/>
            <a:pathLst>
              <a:path w="3964350" h="3352367">
                <a:moveTo>
                  <a:pt x="0" y="0"/>
                </a:moveTo>
                <a:lnTo>
                  <a:pt x="3964350" y="0"/>
                </a:lnTo>
                <a:lnTo>
                  <a:pt x="3964350" y="3352367"/>
                </a:lnTo>
                <a:lnTo>
                  <a:pt x="0" y="3352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0" y="2305666"/>
            <a:ext cx="14322574" cy="6348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weiterführende Links zu Artikeln, Materialien &amp; Hilfsmitteln (analog+digital)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Übungen, um Wissensvermittlung interaktiver zu gestalten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Quizze/ Spiele, die regelmäßig wiederholt werden können, um Wissen zu festigen</a:t>
            </a:r>
          </a:p>
        </p:txBody>
      </p:sp>
      <p:sp>
        <p:nvSpPr>
          <p:cNvPr id="5" name="Freeform 5"/>
          <p:cNvSpPr/>
          <p:nvPr/>
        </p:nvSpPr>
        <p:spPr>
          <a:xfrm>
            <a:off x="12833259" y="3189048"/>
            <a:ext cx="5180215" cy="3908904"/>
          </a:xfrm>
          <a:custGeom>
            <a:avLst/>
            <a:gdLst/>
            <a:ahLst/>
            <a:cxnLst/>
            <a:rect l="l" t="t" r="r" b="b"/>
            <a:pathLst>
              <a:path w="5180215" h="3908904">
                <a:moveTo>
                  <a:pt x="0" y="0"/>
                </a:moveTo>
                <a:lnTo>
                  <a:pt x="5180215" y="0"/>
                </a:lnTo>
                <a:lnTo>
                  <a:pt x="5180215" y="3908904"/>
                </a:lnTo>
                <a:lnTo>
                  <a:pt x="0" y="3908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523457" y="752475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“Spiele, Übungen &amp; Links”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84122" y="294110"/>
            <a:ext cx="12500100" cy="4232664"/>
          </a:xfrm>
          <a:custGeom>
            <a:avLst/>
            <a:gdLst/>
            <a:ahLst/>
            <a:cxnLst/>
            <a:rect l="l" t="t" r="r" b="b"/>
            <a:pathLst>
              <a:path w="12500100" h="4232664">
                <a:moveTo>
                  <a:pt x="0" y="0"/>
                </a:moveTo>
                <a:lnTo>
                  <a:pt x="12500100" y="0"/>
                </a:lnTo>
                <a:lnTo>
                  <a:pt x="12500100" y="4232663"/>
                </a:lnTo>
                <a:lnTo>
                  <a:pt x="0" y="4232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684122" y="4653143"/>
            <a:ext cx="12500100" cy="5529082"/>
          </a:xfrm>
          <a:custGeom>
            <a:avLst/>
            <a:gdLst/>
            <a:ahLst/>
            <a:cxnLst/>
            <a:rect l="l" t="t" r="r" b="b"/>
            <a:pathLst>
              <a:path w="12500100" h="5529082">
                <a:moveTo>
                  <a:pt x="0" y="0"/>
                </a:moveTo>
                <a:lnTo>
                  <a:pt x="12500100" y="0"/>
                </a:lnTo>
                <a:lnTo>
                  <a:pt x="12500100" y="5529082"/>
                </a:lnTo>
                <a:lnTo>
                  <a:pt x="0" y="5529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0327708" y="3555551"/>
            <a:ext cx="7960292" cy="6731449"/>
          </a:xfrm>
          <a:custGeom>
            <a:avLst/>
            <a:gdLst/>
            <a:ahLst/>
            <a:cxnLst/>
            <a:rect l="l" t="t" r="r" b="b"/>
            <a:pathLst>
              <a:path w="7960292" h="6731449">
                <a:moveTo>
                  <a:pt x="0" y="0"/>
                </a:moveTo>
                <a:lnTo>
                  <a:pt x="7960292" y="0"/>
                </a:lnTo>
                <a:lnTo>
                  <a:pt x="7960292" y="6731449"/>
                </a:lnTo>
                <a:lnTo>
                  <a:pt x="0" y="6731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1460796" y="5143500"/>
            <a:ext cx="5798504" cy="4798262"/>
          </a:xfrm>
          <a:custGeom>
            <a:avLst/>
            <a:gdLst/>
            <a:ahLst/>
            <a:cxnLst/>
            <a:rect l="l" t="t" r="r" b="b"/>
            <a:pathLst>
              <a:path w="5798504" h="4798262">
                <a:moveTo>
                  <a:pt x="0" y="0"/>
                </a:moveTo>
                <a:lnTo>
                  <a:pt x="5798504" y="0"/>
                </a:lnTo>
                <a:lnTo>
                  <a:pt x="5798504" y="4798262"/>
                </a:lnTo>
                <a:lnTo>
                  <a:pt x="0" y="47982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9474507" y="2746146"/>
            <a:ext cx="8813493" cy="6936953"/>
          </a:xfrm>
          <a:custGeom>
            <a:avLst/>
            <a:gdLst/>
            <a:ahLst/>
            <a:cxnLst/>
            <a:rect l="l" t="t" r="r" b="b"/>
            <a:pathLst>
              <a:path w="8813493" h="6936953">
                <a:moveTo>
                  <a:pt x="0" y="0"/>
                </a:moveTo>
                <a:lnTo>
                  <a:pt x="8813493" y="0"/>
                </a:lnTo>
                <a:lnTo>
                  <a:pt x="8813493" y="6936953"/>
                </a:lnTo>
                <a:lnTo>
                  <a:pt x="0" y="693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0" y="2305666"/>
            <a:ext cx="10244539" cy="737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fertige Unterweisungen für Azubis (Einstieg, Übung, Reflexion)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inklusive Links zu sinnvollen Materialien,</a:t>
            </a:r>
          </a:p>
          <a:p>
            <a:pPr algn="l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      die zur Übungseinheit passen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auch Einzelelemente nutzbar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457" y="628650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“Aufgaben”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84697">
            <a:off x="-862273" y="-1111391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3026654" y="990619"/>
            <a:ext cx="11585094" cy="4133831"/>
          </a:xfrm>
          <a:custGeom>
            <a:avLst/>
            <a:gdLst/>
            <a:ahLst/>
            <a:cxnLst/>
            <a:rect l="l" t="t" r="r" b="b"/>
            <a:pathLst>
              <a:path w="11585094" h="4133831">
                <a:moveTo>
                  <a:pt x="0" y="0"/>
                </a:moveTo>
                <a:lnTo>
                  <a:pt x="11585094" y="0"/>
                </a:lnTo>
                <a:lnTo>
                  <a:pt x="11585094" y="4133831"/>
                </a:lnTo>
                <a:lnTo>
                  <a:pt x="0" y="4133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2913870" y="5452185"/>
            <a:ext cx="13813685" cy="4600866"/>
          </a:xfrm>
          <a:custGeom>
            <a:avLst/>
            <a:gdLst/>
            <a:ahLst/>
            <a:cxnLst/>
            <a:rect l="l" t="t" r="r" b="b"/>
            <a:pathLst>
              <a:path w="13813685" h="4600866">
                <a:moveTo>
                  <a:pt x="0" y="0"/>
                </a:moveTo>
                <a:lnTo>
                  <a:pt x="13813685" y="0"/>
                </a:lnTo>
                <a:lnTo>
                  <a:pt x="13813685" y="4600866"/>
                </a:lnTo>
                <a:lnTo>
                  <a:pt x="0" y="4600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1968958" y="3277381"/>
            <a:ext cx="6319042" cy="4349607"/>
          </a:xfrm>
          <a:custGeom>
            <a:avLst/>
            <a:gdLst/>
            <a:ahLst/>
            <a:cxnLst/>
            <a:rect l="l" t="t" r="r" b="b"/>
            <a:pathLst>
              <a:path w="6319042" h="4349607">
                <a:moveTo>
                  <a:pt x="0" y="0"/>
                </a:moveTo>
                <a:lnTo>
                  <a:pt x="6319042" y="0"/>
                </a:lnTo>
                <a:lnTo>
                  <a:pt x="6319042" y="4349607"/>
                </a:lnTo>
                <a:lnTo>
                  <a:pt x="0" y="4349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84697">
            <a:off x="-862273" y="-1111391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051117" y="0"/>
            <a:ext cx="3236883" cy="2077000"/>
          </a:xfrm>
          <a:custGeom>
            <a:avLst/>
            <a:gdLst/>
            <a:ahLst/>
            <a:cxnLst/>
            <a:rect l="l" t="t" r="r" b="b"/>
            <a:pathLst>
              <a:path w="3236883" h="2077000">
                <a:moveTo>
                  <a:pt x="0" y="0"/>
                </a:moveTo>
                <a:lnTo>
                  <a:pt x="3236883" y="0"/>
                </a:lnTo>
                <a:lnTo>
                  <a:pt x="3236883" y="2077000"/>
                </a:lnTo>
                <a:lnTo>
                  <a:pt x="0" y="207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3002451" y="2388711"/>
            <a:ext cx="14779687" cy="3129088"/>
          </a:xfrm>
          <a:custGeom>
            <a:avLst/>
            <a:gdLst/>
            <a:ahLst/>
            <a:cxnLst/>
            <a:rect l="l" t="t" r="r" b="b"/>
            <a:pathLst>
              <a:path w="14779687" h="3129088">
                <a:moveTo>
                  <a:pt x="0" y="0"/>
                </a:moveTo>
                <a:lnTo>
                  <a:pt x="14779687" y="0"/>
                </a:lnTo>
                <a:lnTo>
                  <a:pt x="14779687" y="3129089"/>
                </a:lnTo>
                <a:lnTo>
                  <a:pt x="0" y="3129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3002451" y="6258622"/>
            <a:ext cx="14256849" cy="3340875"/>
          </a:xfrm>
          <a:custGeom>
            <a:avLst/>
            <a:gdLst/>
            <a:ahLst/>
            <a:cxnLst/>
            <a:rect l="l" t="t" r="r" b="b"/>
            <a:pathLst>
              <a:path w="14256849" h="3340875">
                <a:moveTo>
                  <a:pt x="0" y="0"/>
                </a:moveTo>
                <a:lnTo>
                  <a:pt x="14256849" y="0"/>
                </a:lnTo>
                <a:lnTo>
                  <a:pt x="14256849" y="3340875"/>
                </a:lnTo>
                <a:lnTo>
                  <a:pt x="0" y="33408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2797019" y="4029455"/>
            <a:ext cx="4985119" cy="4114800"/>
          </a:xfrm>
          <a:custGeom>
            <a:avLst/>
            <a:gdLst/>
            <a:ahLst/>
            <a:cxnLst/>
            <a:rect l="l" t="t" r="r" b="b"/>
            <a:pathLst>
              <a:path w="4985119" h="4114800">
                <a:moveTo>
                  <a:pt x="0" y="0"/>
                </a:moveTo>
                <a:lnTo>
                  <a:pt x="4985119" y="0"/>
                </a:lnTo>
                <a:lnTo>
                  <a:pt x="49851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0" y="2305666"/>
            <a:ext cx="16935271" cy="5348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zur Vertiefung der Lerninhalte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auch geeignet für Gruppengespräche/ Meetings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Orientierung für KMUs (um sehr schnell eigenen Stand im Themenbereich zu erfassen)</a:t>
            </a:r>
          </a:p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auch als Einstieg möglich</a:t>
            </a:r>
          </a:p>
        </p:txBody>
      </p:sp>
      <p:sp>
        <p:nvSpPr>
          <p:cNvPr id="4" name="Freeform 4"/>
          <p:cNvSpPr/>
          <p:nvPr/>
        </p:nvSpPr>
        <p:spPr>
          <a:xfrm>
            <a:off x="12075832" y="5402689"/>
            <a:ext cx="5575431" cy="4836686"/>
          </a:xfrm>
          <a:custGeom>
            <a:avLst/>
            <a:gdLst/>
            <a:ahLst/>
            <a:cxnLst/>
            <a:rect l="l" t="t" r="r" b="b"/>
            <a:pathLst>
              <a:path w="5575431" h="4836686">
                <a:moveTo>
                  <a:pt x="0" y="0"/>
                </a:moveTo>
                <a:lnTo>
                  <a:pt x="5575431" y="0"/>
                </a:lnTo>
                <a:lnTo>
                  <a:pt x="5575431" y="4836686"/>
                </a:lnTo>
                <a:lnTo>
                  <a:pt x="0" y="4836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523457" y="628650"/>
            <a:ext cx="15437126" cy="1336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“Reflexionsfragen”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84697">
            <a:off x="-1789661" y="-1111391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2" y="0"/>
                </a:lnTo>
                <a:lnTo>
                  <a:pt x="5636722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2189588" y="1271896"/>
            <a:ext cx="15820052" cy="7677932"/>
          </a:xfrm>
          <a:custGeom>
            <a:avLst/>
            <a:gdLst/>
            <a:ahLst/>
            <a:cxnLst/>
            <a:rect l="l" t="t" r="r" b="b"/>
            <a:pathLst>
              <a:path w="15820052" h="7677932">
                <a:moveTo>
                  <a:pt x="0" y="0"/>
                </a:moveTo>
                <a:lnTo>
                  <a:pt x="15820052" y="0"/>
                </a:lnTo>
                <a:lnTo>
                  <a:pt x="15820052" y="7677932"/>
                </a:lnTo>
                <a:lnTo>
                  <a:pt x="0" y="76779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4709254" y="7990638"/>
            <a:ext cx="3578746" cy="2296362"/>
          </a:xfrm>
          <a:custGeom>
            <a:avLst/>
            <a:gdLst/>
            <a:ahLst/>
            <a:cxnLst/>
            <a:rect l="l" t="t" r="r" b="b"/>
            <a:pathLst>
              <a:path w="3578746" h="2296362">
                <a:moveTo>
                  <a:pt x="0" y="0"/>
                </a:moveTo>
                <a:lnTo>
                  <a:pt x="3578746" y="0"/>
                </a:lnTo>
                <a:lnTo>
                  <a:pt x="3578746" y="2296362"/>
                </a:lnTo>
                <a:lnTo>
                  <a:pt x="0" y="2296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84697">
            <a:off x="-862273" y="-1111391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0288591" y="3789591"/>
            <a:ext cx="5724004" cy="5746451"/>
          </a:xfrm>
          <a:custGeom>
            <a:avLst/>
            <a:gdLst/>
            <a:ahLst/>
            <a:cxnLst/>
            <a:rect l="l" t="t" r="r" b="b"/>
            <a:pathLst>
              <a:path w="5724004" h="5746451">
                <a:moveTo>
                  <a:pt x="0" y="0"/>
                </a:moveTo>
                <a:lnTo>
                  <a:pt x="5724003" y="0"/>
                </a:lnTo>
                <a:lnTo>
                  <a:pt x="5724003" y="5746451"/>
                </a:lnTo>
                <a:lnTo>
                  <a:pt x="0" y="574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 rot="-104340">
            <a:off x="537029" y="1635798"/>
            <a:ext cx="17730951" cy="15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10"/>
              </a:lnSpc>
            </a:pPr>
            <a:r>
              <a:rPr lang="en-US" sz="10827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Kleine Erinnerung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3404" y="3599091"/>
            <a:ext cx="6952054" cy="5936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66"/>
              </a:lnSpc>
            </a:pPr>
            <a:r>
              <a:rPr lang="en-US" sz="476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Bitte Evaluationslink für diesen Workshop ausfüllen &amp; immer dann nutzen, wenn ihr Inhalte von uns/ der Lernplattform nutzt :</a:t>
            </a:r>
          </a:p>
          <a:p>
            <a:pPr algn="r">
              <a:lnSpc>
                <a:spcPts val="6666"/>
              </a:lnSpc>
            </a:pPr>
            <a:r>
              <a:rPr lang="en-US" sz="4761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5" tooltip="https://survey.lamapoll.de/Evaluation-mSa_QualiWS"/>
              </a:rPr>
              <a:t>https://survey.lamapoll.de/Evaluation-mSa_QualiWS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2525" y="5624079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4481104" y="3119749"/>
            <a:ext cx="3649442" cy="1824721"/>
          </a:xfrm>
          <a:custGeom>
            <a:avLst/>
            <a:gdLst/>
            <a:ahLst/>
            <a:cxnLst/>
            <a:rect l="l" t="t" r="r" b="b"/>
            <a:pathLst>
              <a:path w="3649442" h="1824721">
                <a:moveTo>
                  <a:pt x="0" y="0"/>
                </a:moveTo>
                <a:lnTo>
                  <a:pt x="3649442" y="0"/>
                </a:lnTo>
                <a:lnTo>
                  <a:pt x="3649442" y="1824721"/>
                </a:lnTo>
                <a:lnTo>
                  <a:pt x="0" y="18247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-8667981" y="1918830"/>
            <a:ext cx="29622043" cy="3705251"/>
            <a:chOff x="0" y="1737881"/>
            <a:chExt cx="39496057" cy="4940334"/>
          </a:xfrm>
        </p:grpSpPr>
        <p:sp>
          <p:nvSpPr>
            <p:cNvPr id="6" name="TextBox 6"/>
            <p:cNvSpPr txBox="1"/>
            <p:nvPr/>
          </p:nvSpPr>
          <p:spPr>
            <a:xfrm>
              <a:off x="12169121" y="1737881"/>
              <a:ext cx="14734433" cy="409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04"/>
                </a:lnSpc>
              </a:pPr>
              <a:r>
                <a:rPr lang="en-US" sz="15005" dirty="0">
                  <a:solidFill>
                    <a:srgbClr val="000000"/>
                  </a:solidFill>
                  <a:latin typeface="Feeling Passionate"/>
                  <a:ea typeface="Feeling Passionate"/>
                  <a:cs typeface="Feeling Passionate"/>
                  <a:sym typeface="Feeling Passionate"/>
                </a:rPr>
                <a:t>Das </a:t>
              </a:r>
              <a:r>
                <a:rPr lang="en-US" sz="15005" dirty="0" err="1">
                  <a:solidFill>
                    <a:srgbClr val="000000"/>
                  </a:solidFill>
                  <a:latin typeface="Feeling Passionate"/>
                  <a:ea typeface="Feeling Passionate"/>
                  <a:cs typeface="Feeling Passionate"/>
                  <a:sym typeface="Feeling Passionate"/>
                </a:rPr>
                <a:t>Projekt</a:t>
              </a:r>
              <a:endParaRPr lang="en-US" sz="15005" dirty="0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474137"/>
              <a:ext cx="39496057" cy="1204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3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30807" y="3851134"/>
            <a:ext cx="13950297" cy="582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22" lvl="1" indent="-496561" algn="l">
              <a:lnSpc>
                <a:spcPts val="6439"/>
              </a:lnSpc>
              <a:buFont typeface="Arial"/>
              <a:buChar char="•"/>
            </a:pPr>
            <a:r>
              <a:rPr lang="en-US" sz="4599" dirty="0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Mission: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Unterstützung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von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Ausbildungsverantwortlichen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in KMUs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bei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Digitalisierung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Schwerpunkt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IT-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Sicherheit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</a:t>
            </a:r>
          </a:p>
          <a:p>
            <a:pPr marL="993122" lvl="1" indent="-496561" algn="l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Angebot</a:t>
            </a:r>
            <a:r>
              <a:rPr lang="en-US" sz="4599" dirty="0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: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Schulungen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für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Sicherheitstrainer:innen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&amp;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Ausbildungsverantwortliche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(online &amp; in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Präsenz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</a:t>
            </a:r>
          </a:p>
          <a:p>
            <a:pPr marL="993122" lvl="1" indent="-496561" algn="l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Materialien</a:t>
            </a:r>
            <a:r>
              <a:rPr lang="en-US" sz="4599" dirty="0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: </a:t>
            </a:r>
            <a:r>
              <a:rPr lang="en-US" sz="4599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Lernplattform</a:t>
            </a:r>
            <a:endParaRPr lang="en-US" sz="4599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993122" lvl="1" indent="-496561" algn="l">
              <a:lnSpc>
                <a:spcPts val="6439"/>
              </a:lnSpc>
              <a:buFont typeface="Arial"/>
              <a:buChar char="•"/>
            </a:pPr>
            <a:r>
              <a:rPr lang="en-US" sz="4599" dirty="0" err="1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Webseite</a:t>
            </a:r>
            <a:r>
              <a:rPr lang="en-US" sz="4599" dirty="0">
                <a:solidFill>
                  <a:srgbClr val="10A359"/>
                </a:solidFill>
                <a:latin typeface="Calibri (MS)"/>
                <a:ea typeface="Calibri (MS)"/>
                <a:cs typeface="Calibri (MS)"/>
                <a:sym typeface="Calibri (MS)"/>
              </a:rPr>
              <a:t>:</a:t>
            </a:r>
            <a:r>
              <a:rPr lang="en-US" sz="45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https://www.mit-sicherheit-ausbilden.de/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2525" y="5624079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015161" y="0"/>
            <a:ext cx="3191451" cy="2047848"/>
          </a:xfrm>
          <a:custGeom>
            <a:avLst/>
            <a:gdLst/>
            <a:ahLst/>
            <a:cxnLst/>
            <a:rect l="l" t="t" r="r" b="b"/>
            <a:pathLst>
              <a:path w="3191451" h="2047848">
                <a:moveTo>
                  <a:pt x="0" y="0"/>
                </a:moveTo>
                <a:lnTo>
                  <a:pt x="3191451" y="0"/>
                </a:lnTo>
                <a:lnTo>
                  <a:pt x="3191451" y="2047848"/>
                </a:lnTo>
                <a:lnTo>
                  <a:pt x="0" y="2047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97798" y="4669409"/>
            <a:ext cx="18469647" cy="6007041"/>
          </a:xfrm>
          <a:custGeom>
            <a:avLst/>
            <a:gdLst/>
            <a:ahLst/>
            <a:cxnLst/>
            <a:rect l="l" t="t" r="r" b="b"/>
            <a:pathLst>
              <a:path w="18469647" h="6007041">
                <a:moveTo>
                  <a:pt x="0" y="0"/>
                </a:moveTo>
                <a:lnTo>
                  <a:pt x="18469647" y="0"/>
                </a:lnTo>
                <a:lnTo>
                  <a:pt x="18469647" y="6007041"/>
                </a:lnTo>
                <a:lnTo>
                  <a:pt x="0" y="6007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500391" y="2562198"/>
            <a:ext cx="16340805" cy="3043475"/>
          </a:xfrm>
          <a:custGeom>
            <a:avLst/>
            <a:gdLst/>
            <a:ahLst/>
            <a:cxnLst/>
            <a:rect l="l" t="t" r="r" b="b"/>
            <a:pathLst>
              <a:path w="16340805" h="3043475">
                <a:moveTo>
                  <a:pt x="0" y="0"/>
                </a:moveTo>
                <a:lnTo>
                  <a:pt x="16340805" y="0"/>
                </a:lnTo>
                <a:lnTo>
                  <a:pt x="16340805" y="3043475"/>
                </a:lnTo>
                <a:lnTo>
                  <a:pt x="0" y="30434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594548" y="1175204"/>
            <a:ext cx="12057770" cy="168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4"/>
              </a:lnSpc>
            </a:pPr>
            <a:r>
              <a:rPr lang="en-US" sz="15005" dirty="0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Der Ansatz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7798" y="3109595"/>
            <a:ext cx="2605185" cy="203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Selbstreflexion,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Abgrenzung zu Verantwortung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der Berufsschule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6109" y="3838194"/>
            <a:ext cx="4842250" cy="153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Selbsteinschätzung, im Gespräch mit Sicherheitstrainer:in, über Tests (siehe später)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10069" y="4333494"/>
            <a:ext cx="4842250" cy="548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Lernplattform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52082" y="2757099"/>
            <a:ext cx="4842250" cy="203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z.B. mithilfe unserer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Didaktik-Workshops,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weitere Materialien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von uns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154172">
            <a:off x="15088026" y="3188420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2" y="0"/>
                </a:lnTo>
                <a:lnTo>
                  <a:pt x="5636722" y="4766572"/>
                </a:lnTo>
                <a:lnTo>
                  <a:pt x="0" y="4766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800313" y="0"/>
            <a:ext cx="2487687" cy="1596266"/>
          </a:xfrm>
          <a:custGeom>
            <a:avLst/>
            <a:gdLst/>
            <a:ahLst/>
            <a:cxnLst/>
            <a:rect l="l" t="t" r="r" b="b"/>
            <a:pathLst>
              <a:path w="2487687" h="1596266">
                <a:moveTo>
                  <a:pt x="0" y="0"/>
                </a:moveTo>
                <a:lnTo>
                  <a:pt x="2487687" y="0"/>
                </a:lnTo>
                <a:lnTo>
                  <a:pt x="2487687" y="1596266"/>
                </a:lnTo>
                <a:lnTo>
                  <a:pt x="0" y="1596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7687979" y="5571706"/>
            <a:ext cx="8112334" cy="4715294"/>
          </a:xfrm>
          <a:custGeom>
            <a:avLst/>
            <a:gdLst/>
            <a:ahLst/>
            <a:cxnLst/>
            <a:rect l="l" t="t" r="r" b="b"/>
            <a:pathLst>
              <a:path w="8112334" h="4715294">
                <a:moveTo>
                  <a:pt x="0" y="0"/>
                </a:moveTo>
                <a:lnTo>
                  <a:pt x="8112334" y="0"/>
                </a:lnTo>
                <a:lnTo>
                  <a:pt x="8112334" y="4715294"/>
                </a:lnTo>
                <a:lnTo>
                  <a:pt x="0" y="4715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3706444" y="6172200"/>
            <a:ext cx="3873055" cy="4114800"/>
          </a:xfrm>
          <a:custGeom>
            <a:avLst/>
            <a:gdLst/>
            <a:ahLst/>
            <a:cxnLst/>
            <a:rect l="l" t="t" r="r" b="b"/>
            <a:pathLst>
              <a:path w="3873055" h="4114800">
                <a:moveTo>
                  <a:pt x="0" y="0"/>
                </a:moveTo>
                <a:lnTo>
                  <a:pt x="3873056" y="0"/>
                </a:lnTo>
                <a:lnTo>
                  <a:pt x="38730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 rot="-104340">
            <a:off x="-1285145" y="864156"/>
            <a:ext cx="17730951" cy="15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10"/>
              </a:lnSpc>
            </a:pPr>
            <a:r>
              <a:rPr lang="en-US" sz="10827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Die Lernplattform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623716"/>
            <a:ext cx="15437126" cy="255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3122" lvl="1" indent="-496561" algn="l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Link: https://moodle.mit-sicherheit-ausbilden.de/</a:t>
            </a:r>
          </a:p>
          <a:p>
            <a:pPr marL="993122" lvl="1" indent="-496561" algn="l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kostenlose &amp; unmittelbare Registrierung</a:t>
            </a:r>
          </a:p>
          <a:p>
            <a:pPr marL="993122" lvl="1" indent="-496561" algn="l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Inhalte angelehnt an verpflichtende Ausbildungsinhalte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58529" cy="9258300"/>
          </a:xfrm>
          <a:custGeom>
            <a:avLst/>
            <a:gdLst/>
            <a:ahLst/>
            <a:cxnLst/>
            <a:rect l="l" t="t" r="r" b="b"/>
            <a:pathLst>
              <a:path w="18258529" h="9258300">
                <a:moveTo>
                  <a:pt x="0" y="0"/>
                </a:moveTo>
                <a:lnTo>
                  <a:pt x="18258529" y="0"/>
                </a:lnTo>
                <a:lnTo>
                  <a:pt x="1825852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2651277" y="5520427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1277" y="5520427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3" y="0"/>
                </a:lnTo>
                <a:lnTo>
                  <a:pt x="5636723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623900" y="2695909"/>
            <a:ext cx="15277125" cy="6562391"/>
          </a:xfrm>
          <a:custGeom>
            <a:avLst/>
            <a:gdLst/>
            <a:ahLst/>
            <a:cxnLst/>
            <a:rect l="l" t="t" r="r" b="b"/>
            <a:pathLst>
              <a:path w="15277125" h="6562391">
                <a:moveTo>
                  <a:pt x="0" y="0"/>
                </a:moveTo>
                <a:lnTo>
                  <a:pt x="15277125" y="0"/>
                </a:lnTo>
                <a:lnTo>
                  <a:pt x="15277125" y="6562391"/>
                </a:lnTo>
                <a:lnTo>
                  <a:pt x="0" y="6562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623900" y="1081396"/>
            <a:ext cx="15437126" cy="95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7890" lvl="1" indent="-528945" algn="l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modularer Aufbau -&gt; eigene Schwerpunkte setzen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480341" y="3262848"/>
            <a:ext cx="17327318" cy="5695123"/>
          </a:xfrm>
          <a:custGeom>
            <a:avLst/>
            <a:gdLst/>
            <a:ahLst/>
            <a:cxnLst/>
            <a:rect l="l" t="t" r="r" b="b"/>
            <a:pathLst>
              <a:path w="17327318" h="5695123">
                <a:moveTo>
                  <a:pt x="0" y="0"/>
                </a:moveTo>
                <a:lnTo>
                  <a:pt x="17327318" y="0"/>
                </a:lnTo>
                <a:lnTo>
                  <a:pt x="17327318" y="5695123"/>
                </a:lnTo>
                <a:lnTo>
                  <a:pt x="0" y="56951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3010806" y="7358016"/>
            <a:ext cx="5636723" cy="4766573"/>
          </a:xfrm>
          <a:custGeom>
            <a:avLst/>
            <a:gdLst/>
            <a:ahLst/>
            <a:cxnLst/>
            <a:rect l="l" t="t" r="r" b="b"/>
            <a:pathLst>
              <a:path w="5636723" h="4766573">
                <a:moveTo>
                  <a:pt x="0" y="0"/>
                </a:moveTo>
                <a:lnTo>
                  <a:pt x="5636722" y="0"/>
                </a:lnTo>
                <a:lnTo>
                  <a:pt x="5636722" y="4766573"/>
                </a:lnTo>
                <a:lnTo>
                  <a:pt x="0" y="476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 rot="-104340">
            <a:off x="-1284849" y="864151"/>
            <a:ext cx="17730951" cy="1567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20"/>
              </a:lnSpc>
            </a:pPr>
            <a:r>
              <a:rPr lang="en-US" sz="10927">
                <a:solidFill>
                  <a:srgbClr val="000000"/>
                </a:solidFill>
                <a:latin typeface="Feeling Passionate"/>
                <a:ea typeface="Feeling Passionate"/>
                <a:cs typeface="Feeling Passionate"/>
                <a:sym typeface="Feeling Passionate"/>
              </a:rPr>
              <a:t>Die Module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23650" y="0"/>
            <a:ext cx="3964350" cy="2543791"/>
          </a:xfrm>
          <a:custGeom>
            <a:avLst/>
            <a:gdLst/>
            <a:ahLst/>
            <a:cxnLst/>
            <a:rect l="l" t="t" r="r" b="b"/>
            <a:pathLst>
              <a:path w="3964350" h="2543791">
                <a:moveTo>
                  <a:pt x="0" y="0"/>
                </a:moveTo>
                <a:lnTo>
                  <a:pt x="3964350" y="0"/>
                </a:lnTo>
                <a:lnTo>
                  <a:pt x="3964350" y="2543791"/>
                </a:lnTo>
                <a:lnTo>
                  <a:pt x="0" y="2543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028700" y="1924300"/>
            <a:ext cx="11863956" cy="7888133"/>
          </a:xfrm>
          <a:custGeom>
            <a:avLst/>
            <a:gdLst/>
            <a:ahLst/>
            <a:cxnLst/>
            <a:rect l="l" t="t" r="r" b="b"/>
            <a:pathLst>
              <a:path w="11863956" h="7888133">
                <a:moveTo>
                  <a:pt x="0" y="0"/>
                </a:moveTo>
                <a:lnTo>
                  <a:pt x="11863956" y="0"/>
                </a:lnTo>
                <a:lnTo>
                  <a:pt x="11863956" y="7888134"/>
                </a:lnTo>
                <a:lnTo>
                  <a:pt x="0" y="78881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9383871" y="2543791"/>
            <a:ext cx="9156751" cy="7743209"/>
          </a:xfrm>
          <a:custGeom>
            <a:avLst/>
            <a:gdLst/>
            <a:ahLst/>
            <a:cxnLst/>
            <a:rect l="l" t="t" r="r" b="b"/>
            <a:pathLst>
              <a:path w="9156751" h="7743209">
                <a:moveTo>
                  <a:pt x="0" y="0"/>
                </a:moveTo>
                <a:lnTo>
                  <a:pt x="9156751" y="0"/>
                </a:lnTo>
                <a:lnTo>
                  <a:pt x="9156751" y="7743209"/>
                </a:lnTo>
                <a:lnTo>
                  <a:pt x="0" y="7743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8370729" y="2668032"/>
            <a:ext cx="7199925" cy="7618968"/>
          </a:xfrm>
          <a:custGeom>
            <a:avLst/>
            <a:gdLst/>
            <a:ahLst/>
            <a:cxnLst/>
            <a:rect l="l" t="t" r="r" b="b"/>
            <a:pathLst>
              <a:path w="7199925" h="7618968">
                <a:moveTo>
                  <a:pt x="0" y="0"/>
                </a:moveTo>
                <a:lnTo>
                  <a:pt x="7199925" y="0"/>
                </a:lnTo>
                <a:lnTo>
                  <a:pt x="7199925" y="7618968"/>
                </a:lnTo>
                <a:lnTo>
                  <a:pt x="0" y="7618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652166" y="123813"/>
            <a:ext cx="15437126" cy="11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52195" lvl="1" indent="-626098" algn="l">
              <a:lnSpc>
                <a:spcPts val="8119"/>
              </a:lnSpc>
              <a:buFont typeface="Arial"/>
              <a:buChar char="•"/>
            </a:pPr>
            <a:r>
              <a:rPr lang="en-US" sz="5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Kapitel immer gleich aufgebaut: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Benutzerdefiniert</PresentationFormat>
  <Paragraphs>78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Calibri</vt:lpstr>
      <vt:lpstr>Calibri (MS) Bold</vt:lpstr>
      <vt:lpstr>Feeling Passionate</vt:lpstr>
      <vt:lpstr>Calibri (MS)</vt:lpstr>
      <vt:lpstr>Calibri (MS) Italics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Vorstellung_Lernplattform</dc:title>
  <cp:lastModifiedBy>Luise Görlach</cp:lastModifiedBy>
  <cp:revision>2</cp:revision>
  <dcterms:created xsi:type="dcterms:W3CDTF">2006-08-16T00:00:00Z</dcterms:created>
  <dcterms:modified xsi:type="dcterms:W3CDTF">2024-08-06T12:55:47Z</dcterms:modified>
  <dc:identifier>DAGNFNNLcR0</dc:identifier>
</cp:coreProperties>
</file>